
<file path=[Content_Types].xml><?xml version="1.0" encoding="utf-8"?>
<Types xmlns="http://schemas.openxmlformats.org/package/2006/content-types">
  <Default Extension="png" ContentType="image/png"/>
  <Default Extension="svg" ContentType="image/svg+xml"/>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60" r:id="rId5"/>
    <p:sldId id="276" r:id="rId6"/>
    <p:sldId id="261" r:id="rId7"/>
    <p:sldId id="262" r:id="rId8"/>
    <p:sldId id="263" r:id="rId9"/>
    <p:sldId id="265" r:id="rId10"/>
    <p:sldId id="266" r:id="rId11"/>
    <p:sldId id="281" r:id="rId12"/>
    <p:sldId id="267" r:id="rId13"/>
    <p:sldId id="268" r:id="rId14"/>
    <p:sldId id="269" r:id="rId15"/>
    <p:sldId id="277" r:id="rId16"/>
    <p:sldId id="280" r:id="rId17"/>
    <p:sldId id="282" r:id="rId18"/>
    <p:sldId id="272" r:id="rId19"/>
    <p:sldId id="279" r:id="rId20"/>
    <p:sldId id="278" r:id="rId21"/>
    <p:sldId id="273" r:id="rId22"/>
    <p:sldId id="274"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3C6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52FAEF0-1593-27EE-631A-DD2BFEF96B55}" v="30" dt="2023-12-18T22:27:27.388"/>
    <p1510:client id="{A7BD7234-F79D-427E-8169-31EBD618BE9C}" v="504" dt="2023-12-18T22:28:55.12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48"/>
  </p:normalViewPr>
  <p:slideViewPr>
    <p:cSldViewPr snapToGrid="0">
      <p:cViewPr>
        <p:scale>
          <a:sx n="104" d="100"/>
          <a:sy n="104" d="100"/>
        </p:scale>
        <p:origin x="-798" y="-228"/>
      </p:cViewPr>
      <p:guideLst>
        <p:guide orient="horz" pos="2160"/>
        <p:guide pos="3840"/>
      </p:guideLst>
    </p:cSldViewPr>
  </p:slideViewPr>
  <p:notesTextViewPr>
    <p:cViewPr>
      <p:scale>
        <a:sx n="3" d="2"/>
        <a:sy n="3" d="2"/>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452C438-FA63-A00D-7450-4903D4579D2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 xmlns:a16="http://schemas.microsoft.com/office/drawing/2014/main" id="{C2FED53D-CFEE-88D3-0A46-2E485666C3E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 xmlns:a16="http://schemas.microsoft.com/office/drawing/2014/main" id="{BFE71B6A-DB95-0222-B90D-ADB9D303E009}"/>
              </a:ext>
            </a:extLst>
          </p:cNvPr>
          <p:cNvSpPr>
            <a:spLocks noGrp="1"/>
          </p:cNvSpPr>
          <p:nvPr>
            <p:ph type="dt" sz="half" idx="10"/>
          </p:nvPr>
        </p:nvSpPr>
        <p:spPr/>
        <p:txBody>
          <a:bodyPr/>
          <a:lstStyle/>
          <a:p>
            <a:fld id="{235C6A63-B767-A94E-ADC0-32D89C318D92}" type="datetimeFigureOut">
              <a:rPr lang="en-US" smtClean="0"/>
              <a:t>7/21/2026</a:t>
            </a:fld>
            <a:endParaRPr lang="en-US"/>
          </a:p>
        </p:txBody>
      </p:sp>
      <p:sp>
        <p:nvSpPr>
          <p:cNvPr id="5" name="Footer Placeholder 4">
            <a:extLst>
              <a:ext uri="{FF2B5EF4-FFF2-40B4-BE49-F238E27FC236}">
                <a16:creationId xmlns="" xmlns:a16="http://schemas.microsoft.com/office/drawing/2014/main" id="{638110A2-9598-511A-45A9-BF1217993AF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5D95756E-77EC-634C-A8CD-CDD30B81C7B3}"/>
              </a:ext>
            </a:extLst>
          </p:cNvPr>
          <p:cNvSpPr>
            <a:spLocks noGrp="1"/>
          </p:cNvSpPr>
          <p:nvPr>
            <p:ph type="sldNum" sz="quarter" idx="12"/>
          </p:nvPr>
        </p:nvSpPr>
        <p:spPr/>
        <p:txBody>
          <a:bodyPr/>
          <a:lstStyle/>
          <a:p>
            <a:fld id="{76EF3C2A-3278-1843-9719-B21E4C4A277B}" type="slidenum">
              <a:rPr lang="en-US" smtClean="0"/>
              <a:t>‹#›</a:t>
            </a:fld>
            <a:endParaRPr lang="en-US"/>
          </a:p>
        </p:txBody>
      </p:sp>
    </p:spTree>
    <p:extLst>
      <p:ext uri="{BB962C8B-B14F-4D97-AF65-F5344CB8AC3E}">
        <p14:creationId xmlns:p14="http://schemas.microsoft.com/office/powerpoint/2010/main" val="28594386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9A994CA-31A3-A283-ACD5-FE04C41EAFF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 xmlns:a16="http://schemas.microsoft.com/office/drawing/2014/main" id="{11D8FDF5-22D8-E3E4-B48C-4D5D6F569DC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A037A9E4-96DA-9740-6843-C05214FD22A4}"/>
              </a:ext>
            </a:extLst>
          </p:cNvPr>
          <p:cNvSpPr>
            <a:spLocks noGrp="1"/>
          </p:cNvSpPr>
          <p:nvPr>
            <p:ph type="dt" sz="half" idx="10"/>
          </p:nvPr>
        </p:nvSpPr>
        <p:spPr/>
        <p:txBody>
          <a:bodyPr/>
          <a:lstStyle/>
          <a:p>
            <a:fld id="{235C6A63-B767-A94E-ADC0-32D89C318D92}" type="datetimeFigureOut">
              <a:rPr lang="en-US" smtClean="0"/>
              <a:t>7/21/2026</a:t>
            </a:fld>
            <a:endParaRPr lang="en-US"/>
          </a:p>
        </p:txBody>
      </p:sp>
      <p:sp>
        <p:nvSpPr>
          <p:cNvPr id="5" name="Footer Placeholder 4">
            <a:extLst>
              <a:ext uri="{FF2B5EF4-FFF2-40B4-BE49-F238E27FC236}">
                <a16:creationId xmlns="" xmlns:a16="http://schemas.microsoft.com/office/drawing/2014/main" id="{1E3F878B-9716-3394-25E4-268AAC76126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FDA21360-D354-E97D-98F6-78282C9EA798}"/>
              </a:ext>
            </a:extLst>
          </p:cNvPr>
          <p:cNvSpPr>
            <a:spLocks noGrp="1"/>
          </p:cNvSpPr>
          <p:nvPr>
            <p:ph type="sldNum" sz="quarter" idx="12"/>
          </p:nvPr>
        </p:nvSpPr>
        <p:spPr/>
        <p:txBody>
          <a:bodyPr/>
          <a:lstStyle/>
          <a:p>
            <a:fld id="{76EF3C2A-3278-1843-9719-B21E4C4A277B}" type="slidenum">
              <a:rPr lang="en-US" smtClean="0"/>
              <a:t>‹#›</a:t>
            </a:fld>
            <a:endParaRPr lang="en-US"/>
          </a:p>
        </p:txBody>
      </p:sp>
    </p:spTree>
    <p:extLst>
      <p:ext uri="{BB962C8B-B14F-4D97-AF65-F5344CB8AC3E}">
        <p14:creationId xmlns:p14="http://schemas.microsoft.com/office/powerpoint/2010/main" val="2562598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733FD01F-4832-9C8E-8B29-BA4B148382E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 xmlns:a16="http://schemas.microsoft.com/office/drawing/2014/main" id="{518E63B5-D07C-E659-B1A1-1E88126213C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0F2105B6-9297-AB49-ED40-86E08EE4FBAB}"/>
              </a:ext>
            </a:extLst>
          </p:cNvPr>
          <p:cNvSpPr>
            <a:spLocks noGrp="1"/>
          </p:cNvSpPr>
          <p:nvPr>
            <p:ph type="dt" sz="half" idx="10"/>
          </p:nvPr>
        </p:nvSpPr>
        <p:spPr/>
        <p:txBody>
          <a:bodyPr/>
          <a:lstStyle/>
          <a:p>
            <a:fld id="{235C6A63-B767-A94E-ADC0-32D89C318D92}" type="datetimeFigureOut">
              <a:rPr lang="en-US" smtClean="0"/>
              <a:t>7/21/2026</a:t>
            </a:fld>
            <a:endParaRPr lang="en-US"/>
          </a:p>
        </p:txBody>
      </p:sp>
      <p:sp>
        <p:nvSpPr>
          <p:cNvPr id="5" name="Footer Placeholder 4">
            <a:extLst>
              <a:ext uri="{FF2B5EF4-FFF2-40B4-BE49-F238E27FC236}">
                <a16:creationId xmlns="" xmlns:a16="http://schemas.microsoft.com/office/drawing/2014/main" id="{D95D5C3E-79F8-441D-B453-87D1DF173FC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338B0F80-BD92-B289-E8BF-3F1A7688F271}"/>
              </a:ext>
            </a:extLst>
          </p:cNvPr>
          <p:cNvSpPr>
            <a:spLocks noGrp="1"/>
          </p:cNvSpPr>
          <p:nvPr>
            <p:ph type="sldNum" sz="quarter" idx="12"/>
          </p:nvPr>
        </p:nvSpPr>
        <p:spPr/>
        <p:txBody>
          <a:bodyPr/>
          <a:lstStyle/>
          <a:p>
            <a:fld id="{76EF3C2A-3278-1843-9719-B21E4C4A277B}" type="slidenum">
              <a:rPr lang="en-US" smtClean="0"/>
              <a:t>‹#›</a:t>
            </a:fld>
            <a:endParaRPr lang="en-US"/>
          </a:p>
        </p:txBody>
      </p:sp>
    </p:spTree>
    <p:extLst>
      <p:ext uri="{BB962C8B-B14F-4D97-AF65-F5344CB8AC3E}">
        <p14:creationId xmlns:p14="http://schemas.microsoft.com/office/powerpoint/2010/main" val="20402994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00B28F6-B55E-0529-A1DB-96A92AE8AF0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19B42125-48FF-D2EF-FF59-39728F748EC8}"/>
              </a:ext>
            </a:extLst>
          </p:cNvPr>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 xmlns:a16="http://schemas.microsoft.com/office/drawing/2014/main" id="{8910C160-734F-9EDA-338E-C55B19EB0BE8}"/>
              </a:ext>
            </a:extLst>
          </p:cNvPr>
          <p:cNvSpPr>
            <a:spLocks noGrp="1"/>
          </p:cNvSpPr>
          <p:nvPr>
            <p:ph type="dt" sz="half" idx="10"/>
          </p:nvPr>
        </p:nvSpPr>
        <p:spPr/>
        <p:txBody>
          <a:bodyPr/>
          <a:lstStyle/>
          <a:p>
            <a:fld id="{235C6A63-B767-A94E-ADC0-32D89C318D92}" type="datetimeFigureOut">
              <a:rPr lang="en-US" smtClean="0"/>
              <a:t>7/21/2026</a:t>
            </a:fld>
            <a:endParaRPr lang="en-US"/>
          </a:p>
        </p:txBody>
      </p:sp>
      <p:sp>
        <p:nvSpPr>
          <p:cNvPr id="5" name="Footer Placeholder 4">
            <a:extLst>
              <a:ext uri="{FF2B5EF4-FFF2-40B4-BE49-F238E27FC236}">
                <a16:creationId xmlns="" xmlns:a16="http://schemas.microsoft.com/office/drawing/2014/main" id="{1CC5CA88-C064-63A2-3530-21D4B9A9173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52DAF4D7-19CF-C056-887B-DF5BDDC9909A}"/>
              </a:ext>
            </a:extLst>
          </p:cNvPr>
          <p:cNvSpPr>
            <a:spLocks noGrp="1"/>
          </p:cNvSpPr>
          <p:nvPr>
            <p:ph type="sldNum" sz="quarter" idx="12"/>
          </p:nvPr>
        </p:nvSpPr>
        <p:spPr/>
        <p:txBody>
          <a:bodyPr/>
          <a:lstStyle/>
          <a:p>
            <a:fld id="{76EF3C2A-3278-1843-9719-B21E4C4A277B}" type="slidenum">
              <a:rPr lang="en-US" smtClean="0"/>
              <a:t>‹#›</a:t>
            </a:fld>
            <a:endParaRPr lang="en-US"/>
          </a:p>
        </p:txBody>
      </p:sp>
    </p:spTree>
    <p:extLst>
      <p:ext uri="{BB962C8B-B14F-4D97-AF65-F5344CB8AC3E}">
        <p14:creationId xmlns:p14="http://schemas.microsoft.com/office/powerpoint/2010/main" val="1943262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tmplLst>
          <p:tmpl lvl="1">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2">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3">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4">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5">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Lst>
      </p:bldP>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61B705E-D5ED-225F-6B31-7426C7447B1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 xmlns:a16="http://schemas.microsoft.com/office/drawing/2014/main" id="{ACD6BAA7-0522-8AEF-EF9E-68ADFE80C55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 xmlns:a16="http://schemas.microsoft.com/office/drawing/2014/main" id="{9D8FA2B4-E9A3-E36C-D248-3ED2CE9CAA60}"/>
              </a:ext>
            </a:extLst>
          </p:cNvPr>
          <p:cNvSpPr>
            <a:spLocks noGrp="1"/>
          </p:cNvSpPr>
          <p:nvPr>
            <p:ph type="dt" sz="half" idx="10"/>
          </p:nvPr>
        </p:nvSpPr>
        <p:spPr/>
        <p:txBody>
          <a:bodyPr/>
          <a:lstStyle/>
          <a:p>
            <a:fld id="{235C6A63-B767-A94E-ADC0-32D89C318D92}" type="datetimeFigureOut">
              <a:rPr lang="en-US" smtClean="0"/>
              <a:t>7/21/2026</a:t>
            </a:fld>
            <a:endParaRPr lang="en-US"/>
          </a:p>
        </p:txBody>
      </p:sp>
      <p:sp>
        <p:nvSpPr>
          <p:cNvPr id="5" name="Footer Placeholder 4">
            <a:extLst>
              <a:ext uri="{FF2B5EF4-FFF2-40B4-BE49-F238E27FC236}">
                <a16:creationId xmlns="" xmlns:a16="http://schemas.microsoft.com/office/drawing/2014/main" id="{165EE9BE-B8C1-1F04-B015-F910104AD1B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27C88F98-490E-549D-9ECF-ECA972AE87D7}"/>
              </a:ext>
            </a:extLst>
          </p:cNvPr>
          <p:cNvSpPr>
            <a:spLocks noGrp="1"/>
          </p:cNvSpPr>
          <p:nvPr>
            <p:ph type="sldNum" sz="quarter" idx="12"/>
          </p:nvPr>
        </p:nvSpPr>
        <p:spPr/>
        <p:txBody>
          <a:bodyPr/>
          <a:lstStyle/>
          <a:p>
            <a:fld id="{76EF3C2A-3278-1843-9719-B21E4C4A277B}" type="slidenum">
              <a:rPr lang="en-US" smtClean="0"/>
              <a:t>‹#›</a:t>
            </a:fld>
            <a:endParaRPr lang="en-US"/>
          </a:p>
        </p:txBody>
      </p:sp>
    </p:spTree>
    <p:extLst>
      <p:ext uri="{BB962C8B-B14F-4D97-AF65-F5344CB8AC3E}">
        <p14:creationId xmlns:p14="http://schemas.microsoft.com/office/powerpoint/2010/main" val="42778389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D493861-F5F1-A229-2FC2-7342AE9FDA9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F1BC7DA4-917A-3E0E-CDE3-3B0731D2AF2E}"/>
              </a:ext>
            </a:extLst>
          </p:cNvPr>
          <p:cNvSpPr>
            <a:spLocks noGrp="1"/>
          </p:cNvSpPr>
          <p:nvPr>
            <p:ph sz="half" idx="1"/>
          </p:nvPr>
        </p:nvSpPr>
        <p:spPr>
          <a:xfrm>
            <a:off x="838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 xmlns:a16="http://schemas.microsoft.com/office/drawing/2014/main" id="{54F52BBE-017B-457B-AA92-1EE69CDE3771}"/>
              </a:ext>
            </a:extLst>
          </p:cNvPr>
          <p:cNvSpPr>
            <a:spLocks noGrp="1"/>
          </p:cNvSpPr>
          <p:nvPr>
            <p:ph sz="half" idx="2"/>
          </p:nvPr>
        </p:nvSpPr>
        <p:spPr>
          <a:xfrm>
            <a:off x="6172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 xmlns:a16="http://schemas.microsoft.com/office/drawing/2014/main" id="{9DF16CA1-8D5F-7883-2DEA-46DE73D8A9EE}"/>
              </a:ext>
            </a:extLst>
          </p:cNvPr>
          <p:cNvSpPr>
            <a:spLocks noGrp="1"/>
          </p:cNvSpPr>
          <p:nvPr>
            <p:ph type="dt" sz="half" idx="10"/>
          </p:nvPr>
        </p:nvSpPr>
        <p:spPr/>
        <p:txBody>
          <a:bodyPr/>
          <a:lstStyle/>
          <a:p>
            <a:fld id="{235C6A63-B767-A94E-ADC0-32D89C318D92}" type="datetimeFigureOut">
              <a:rPr lang="en-US" smtClean="0"/>
              <a:t>7/21/2026</a:t>
            </a:fld>
            <a:endParaRPr lang="en-US"/>
          </a:p>
        </p:txBody>
      </p:sp>
      <p:sp>
        <p:nvSpPr>
          <p:cNvPr id="6" name="Footer Placeholder 5">
            <a:extLst>
              <a:ext uri="{FF2B5EF4-FFF2-40B4-BE49-F238E27FC236}">
                <a16:creationId xmlns="" xmlns:a16="http://schemas.microsoft.com/office/drawing/2014/main" id="{98C68138-71BE-2CE9-8119-0D40757D065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48EC1C4F-DFF5-E379-F95E-29A514C2513C}"/>
              </a:ext>
            </a:extLst>
          </p:cNvPr>
          <p:cNvSpPr>
            <a:spLocks noGrp="1"/>
          </p:cNvSpPr>
          <p:nvPr>
            <p:ph type="sldNum" sz="quarter" idx="12"/>
          </p:nvPr>
        </p:nvSpPr>
        <p:spPr/>
        <p:txBody>
          <a:bodyPr/>
          <a:lstStyle/>
          <a:p>
            <a:fld id="{76EF3C2A-3278-1843-9719-B21E4C4A277B}" type="slidenum">
              <a:rPr lang="en-US" smtClean="0"/>
              <a:t>‹#›</a:t>
            </a:fld>
            <a:endParaRPr lang="en-US"/>
          </a:p>
        </p:txBody>
      </p:sp>
    </p:spTree>
    <p:extLst>
      <p:ext uri="{BB962C8B-B14F-4D97-AF65-F5344CB8AC3E}">
        <p14:creationId xmlns:p14="http://schemas.microsoft.com/office/powerpoint/2010/main" val="2202336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tmplLst>
          <p:tmpl lvl="1">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2">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3">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4">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5">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Lst>
      </p:bldP>
      <p:bldP spid="4" grpId="0" build="p">
        <p:tmplLst>
          <p:tmpl lvl="1">
            <p:tnLst>
              <p:par>
                <p:cTn presetID="1" presetClass="entr" presetSubtype="0" fill="hold" nodeType="clickEffect">
                  <p:stCondLst>
                    <p:cond delay="0"/>
                  </p:stCondLst>
                  <p:childTnLst>
                    <p:set>
                      <p:cBhvr>
                        <p:cTn dur="1" fill="hold">
                          <p:stCondLst>
                            <p:cond delay="0"/>
                          </p:stCondLst>
                        </p:cTn>
                        <p:tgtEl>
                          <p:spTgt spid="4"/>
                        </p:tgtEl>
                        <p:attrNameLst>
                          <p:attrName>style.visibility</p:attrName>
                        </p:attrNameLst>
                      </p:cBhvr>
                      <p:to>
                        <p:strVal val="visible"/>
                      </p:to>
                    </p:set>
                  </p:childTnLst>
                </p:cTn>
              </p:par>
            </p:tnLst>
          </p:tmpl>
          <p:tmpl lvl="2">
            <p:tnLst>
              <p:par>
                <p:cTn presetID="1" presetClass="entr" presetSubtype="0" fill="hold" nodeType="clickEffect">
                  <p:stCondLst>
                    <p:cond delay="0"/>
                  </p:stCondLst>
                  <p:childTnLst>
                    <p:set>
                      <p:cBhvr>
                        <p:cTn dur="1" fill="hold">
                          <p:stCondLst>
                            <p:cond delay="0"/>
                          </p:stCondLst>
                        </p:cTn>
                        <p:tgtEl>
                          <p:spTgt spid="4"/>
                        </p:tgtEl>
                        <p:attrNameLst>
                          <p:attrName>style.visibility</p:attrName>
                        </p:attrNameLst>
                      </p:cBhvr>
                      <p:to>
                        <p:strVal val="visible"/>
                      </p:to>
                    </p:set>
                  </p:childTnLst>
                </p:cTn>
              </p:par>
            </p:tnLst>
          </p:tmpl>
          <p:tmpl lvl="3">
            <p:tnLst>
              <p:par>
                <p:cTn presetID="1" presetClass="entr" presetSubtype="0" fill="hold" nodeType="clickEffect">
                  <p:stCondLst>
                    <p:cond delay="0"/>
                  </p:stCondLst>
                  <p:childTnLst>
                    <p:set>
                      <p:cBhvr>
                        <p:cTn dur="1" fill="hold">
                          <p:stCondLst>
                            <p:cond delay="0"/>
                          </p:stCondLst>
                        </p:cTn>
                        <p:tgtEl>
                          <p:spTgt spid="4"/>
                        </p:tgtEl>
                        <p:attrNameLst>
                          <p:attrName>style.visibility</p:attrName>
                        </p:attrNameLst>
                      </p:cBhvr>
                      <p:to>
                        <p:strVal val="visible"/>
                      </p:to>
                    </p:set>
                  </p:childTnLst>
                </p:cTn>
              </p:par>
            </p:tnLst>
          </p:tmpl>
          <p:tmpl lvl="4">
            <p:tnLst>
              <p:par>
                <p:cTn presetID="1" presetClass="entr" presetSubtype="0" fill="hold" nodeType="clickEffect">
                  <p:stCondLst>
                    <p:cond delay="0"/>
                  </p:stCondLst>
                  <p:childTnLst>
                    <p:set>
                      <p:cBhvr>
                        <p:cTn dur="1" fill="hold">
                          <p:stCondLst>
                            <p:cond delay="0"/>
                          </p:stCondLst>
                        </p:cTn>
                        <p:tgtEl>
                          <p:spTgt spid="4"/>
                        </p:tgtEl>
                        <p:attrNameLst>
                          <p:attrName>style.visibility</p:attrName>
                        </p:attrNameLst>
                      </p:cBhvr>
                      <p:to>
                        <p:strVal val="visible"/>
                      </p:to>
                    </p:set>
                  </p:childTnLst>
                </p:cTn>
              </p:par>
            </p:tnLst>
          </p:tmpl>
          <p:tmpl lvl="5">
            <p:tnLst>
              <p:par>
                <p:cTn presetID="1" presetClass="entr" presetSubtype="0" fill="hold" nodeType="clickEffect">
                  <p:stCondLst>
                    <p:cond delay="0"/>
                  </p:stCondLst>
                  <p:childTnLst>
                    <p:set>
                      <p:cBhvr>
                        <p:cTn dur="1" fill="hold">
                          <p:stCondLst>
                            <p:cond delay="0"/>
                          </p:stCondLst>
                        </p:cTn>
                        <p:tgtEl>
                          <p:spTgt spid="4"/>
                        </p:tgtEl>
                        <p:attrNameLst>
                          <p:attrName>style.visibility</p:attrName>
                        </p:attrNameLst>
                      </p:cBhvr>
                      <p:to>
                        <p:strVal val="visible"/>
                      </p:to>
                    </p:set>
                  </p:childTnLst>
                </p:cTn>
              </p:par>
            </p:tnLst>
          </p:tmpl>
        </p:tmplLst>
      </p:bldP>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F6A8C80-A11D-5BCC-D041-E87FDD8A090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 xmlns:a16="http://schemas.microsoft.com/office/drawing/2014/main" id="{D83880A5-3D70-B5AD-5BF9-491AB77D1B9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 xmlns:a16="http://schemas.microsoft.com/office/drawing/2014/main" id="{507278BF-1577-6B8D-1A82-D03FA5BD7C3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 xmlns:a16="http://schemas.microsoft.com/office/drawing/2014/main" id="{0D1FD162-B649-2F73-CDB1-D0616151ACC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 xmlns:a16="http://schemas.microsoft.com/office/drawing/2014/main" id="{F2849FA2-2914-7FD7-304B-1192D908F8C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 xmlns:a16="http://schemas.microsoft.com/office/drawing/2014/main" id="{D0136142-49C9-A1A0-20F9-D7349DA5C4D2}"/>
              </a:ext>
            </a:extLst>
          </p:cNvPr>
          <p:cNvSpPr>
            <a:spLocks noGrp="1"/>
          </p:cNvSpPr>
          <p:nvPr>
            <p:ph type="dt" sz="half" idx="10"/>
          </p:nvPr>
        </p:nvSpPr>
        <p:spPr/>
        <p:txBody>
          <a:bodyPr/>
          <a:lstStyle/>
          <a:p>
            <a:fld id="{235C6A63-B767-A94E-ADC0-32D89C318D92}" type="datetimeFigureOut">
              <a:rPr lang="en-US" smtClean="0"/>
              <a:t>7/21/2026</a:t>
            </a:fld>
            <a:endParaRPr lang="en-US"/>
          </a:p>
        </p:txBody>
      </p:sp>
      <p:sp>
        <p:nvSpPr>
          <p:cNvPr id="8" name="Footer Placeholder 7">
            <a:extLst>
              <a:ext uri="{FF2B5EF4-FFF2-40B4-BE49-F238E27FC236}">
                <a16:creationId xmlns="" xmlns:a16="http://schemas.microsoft.com/office/drawing/2014/main" id="{DE47DBE3-CD61-D680-0E2F-2D6F05D7129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 xmlns:a16="http://schemas.microsoft.com/office/drawing/2014/main" id="{340E734F-DBA1-B729-428F-3935DF85B3CC}"/>
              </a:ext>
            </a:extLst>
          </p:cNvPr>
          <p:cNvSpPr>
            <a:spLocks noGrp="1"/>
          </p:cNvSpPr>
          <p:nvPr>
            <p:ph type="sldNum" sz="quarter" idx="12"/>
          </p:nvPr>
        </p:nvSpPr>
        <p:spPr/>
        <p:txBody>
          <a:bodyPr/>
          <a:lstStyle/>
          <a:p>
            <a:fld id="{76EF3C2A-3278-1843-9719-B21E4C4A277B}" type="slidenum">
              <a:rPr lang="en-US" smtClean="0"/>
              <a:t>‹#›</a:t>
            </a:fld>
            <a:endParaRPr lang="en-US"/>
          </a:p>
        </p:txBody>
      </p:sp>
    </p:spTree>
    <p:extLst>
      <p:ext uri="{BB962C8B-B14F-4D97-AF65-F5344CB8AC3E}">
        <p14:creationId xmlns:p14="http://schemas.microsoft.com/office/powerpoint/2010/main" val="4247194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42D2295-5BC9-54C5-4DB1-B893556F30B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 xmlns:a16="http://schemas.microsoft.com/office/drawing/2014/main" id="{7D6BB09B-B3E1-5D28-F008-D2DE0B7F86DC}"/>
              </a:ext>
            </a:extLst>
          </p:cNvPr>
          <p:cNvSpPr>
            <a:spLocks noGrp="1"/>
          </p:cNvSpPr>
          <p:nvPr>
            <p:ph type="dt" sz="half" idx="10"/>
          </p:nvPr>
        </p:nvSpPr>
        <p:spPr/>
        <p:txBody>
          <a:bodyPr/>
          <a:lstStyle/>
          <a:p>
            <a:fld id="{235C6A63-B767-A94E-ADC0-32D89C318D92}" type="datetimeFigureOut">
              <a:rPr lang="en-US" smtClean="0"/>
              <a:t>7/21/2026</a:t>
            </a:fld>
            <a:endParaRPr lang="en-US"/>
          </a:p>
        </p:txBody>
      </p:sp>
      <p:sp>
        <p:nvSpPr>
          <p:cNvPr id="4" name="Footer Placeholder 3">
            <a:extLst>
              <a:ext uri="{FF2B5EF4-FFF2-40B4-BE49-F238E27FC236}">
                <a16:creationId xmlns="" xmlns:a16="http://schemas.microsoft.com/office/drawing/2014/main" id="{FD8DA7FB-4017-14B6-7469-4FC45521A38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 xmlns:a16="http://schemas.microsoft.com/office/drawing/2014/main" id="{0E49BCB2-9F7E-7F32-AB88-06593EE6F2AC}"/>
              </a:ext>
            </a:extLst>
          </p:cNvPr>
          <p:cNvSpPr>
            <a:spLocks noGrp="1"/>
          </p:cNvSpPr>
          <p:nvPr>
            <p:ph type="sldNum" sz="quarter" idx="12"/>
          </p:nvPr>
        </p:nvSpPr>
        <p:spPr/>
        <p:txBody>
          <a:bodyPr/>
          <a:lstStyle/>
          <a:p>
            <a:fld id="{76EF3C2A-3278-1843-9719-B21E4C4A277B}" type="slidenum">
              <a:rPr lang="en-US" smtClean="0"/>
              <a:t>‹#›</a:t>
            </a:fld>
            <a:endParaRPr lang="en-US"/>
          </a:p>
        </p:txBody>
      </p:sp>
    </p:spTree>
    <p:extLst>
      <p:ext uri="{BB962C8B-B14F-4D97-AF65-F5344CB8AC3E}">
        <p14:creationId xmlns:p14="http://schemas.microsoft.com/office/powerpoint/2010/main" val="29696559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89B97625-0241-620C-33E7-F0849395F44C}"/>
              </a:ext>
            </a:extLst>
          </p:cNvPr>
          <p:cNvSpPr>
            <a:spLocks noGrp="1"/>
          </p:cNvSpPr>
          <p:nvPr>
            <p:ph type="dt" sz="half" idx="10"/>
          </p:nvPr>
        </p:nvSpPr>
        <p:spPr/>
        <p:txBody>
          <a:bodyPr/>
          <a:lstStyle/>
          <a:p>
            <a:fld id="{235C6A63-B767-A94E-ADC0-32D89C318D92}" type="datetimeFigureOut">
              <a:rPr lang="en-US" smtClean="0"/>
              <a:t>7/21/2026</a:t>
            </a:fld>
            <a:endParaRPr lang="en-US"/>
          </a:p>
        </p:txBody>
      </p:sp>
      <p:sp>
        <p:nvSpPr>
          <p:cNvPr id="3" name="Footer Placeholder 2">
            <a:extLst>
              <a:ext uri="{FF2B5EF4-FFF2-40B4-BE49-F238E27FC236}">
                <a16:creationId xmlns="" xmlns:a16="http://schemas.microsoft.com/office/drawing/2014/main" id="{C069A98B-409F-8C54-75F1-35E198AF9D9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 xmlns:a16="http://schemas.microsoft.com/office/drawing/2014/main" id="{D49BE65B-DA78-17E9-F2B3-30DE851C8EF4}"/>
              </a:ext>
            </a:extLst>
          </p:cNvPr>
          <p:cNvSpPr>
            <a:spLocks noGrp="1"/>
          </p:cNvSpPr>
          <p:nvPr>
            <p:ph type="sldNum" sz="quarter" idx="12"/>
          </p:nvPr>
        </p:nvSpPr>
        <p:spPr/>
        <p:txBody>
          <a:bodyPr/>
          <a:lstStyle/>
          <a:p>
            <a:fld id="{76EF3C2A-3278-1843-9719-B21E4C4A277B}" type="slidenum">
              <a:rPr lang="en-US" smtClean="0"/>
              <a:t>‹#›</a:t>
            </a:fld>
            <a:endParaRPr lang="en-US"/>
          </a:p>
        </p:txBody>
      </p:sp>
    </p:spTree>
    <p:extLst>
      <p:ext uri="{BB962C8B-B14F-4D97-AF65-F5344CB8AC3E}">
        <p14:creationId xmlns:p14="http://schemas.microsoft.com/office/powerpoint/2010/main" val="15161870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584D0B3-F9F7-486B-6D91-0111F86EA5F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 xmlns:a16="http://schemas.microsoft.com/office/drawing/2014/main" id="{CA5F94BC-7B9B-C7AB-3B5B-6182C703BC3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 xmlns:a16="http://schemas.microsoft.com/office/drawing/2014/main" id="{0ADF7AC9-9740-E66C-D843-5764AC333E6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435F0359-F885-9DF6-9502-AC652E4A665A}"/>
              </a:ext>
            </a:extLst>
          </p:cNvPr>
          <p:cNvSpPr>
            <a:spLocks noGrp="1"/>
          </p:cNvSpPr>
          <p:nvPr>
            <p:ph type="dt" sz="half" idx="10"/>
          </p:nvPr>
        </p:nvSpPr>
        <p:spPr/>
        <p:txBody>
          <a:bodyPr/>
          <a:lstStyle/>
          <a:p>
            <a:fld id="{235C6A63-B767-A94E-ADC0-32D89C318D92}" type="datetimeFigureOut">
              <a:rPr lang="en-US" smtClean="0"/>
              <a:t>7/21/2026</a:t>
            </a:fld>
            <a:endParaRPr lang="en-US"/>
          </a:p>
        </p:txBody>
      </p:sp>
      <p:sp>
        <p:nvSpPr>
          <p:cNvPr id="6" name="Footer Placeholder 5">
            <a:extLst>
              <a:ext uri="{FF2B5EF4-FFF2-40B4-BE49-F238E27FC236}">
                <a16:creationId xmlns="" xmlns:a16="http://schemas.microsoft.com/office/drawing/2014/main" id="{2889D96A-7C34-ECDD-F3A1-C2DDEBB8E1B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9BFDE861-AD0D-81DD-10E7-1EF6E26F546E}"/>
              </a:ext>
            </a:extLst>
          </p:cNvPr>
          <p:cNvSpPr>
            <a:spLocks noGrp="1"/>
          </p:cNvSpPr>
          <p:nvPr>
            <p:ph type="sldNum" sz="quarter" idx="12"/>
          </p:nvPr>
        </p:nvSpPr>
        <p:spPr/>
        <p:txBody>
          <a:bodyPr/>
          <a:lstStyle/>
          <a:p>
            <a:fld id="{76EF3C2A-3278-1843-9719-B21E4C4A277B}" type="slidenum">
              <a:rPr lang="en-US" smtClean="0"/>
              <a:t>‹#›</a:t>
            </a:fld>
            <a:endParaRPr lang="en-US"/>
          </a:p>
        </p:txBody>
      </p:sp>
    </p:spTree>
    <p:extLst>
      <p:ext uri="{BB962C8B-B14F-4D97-AF65-F5344CB8AC3E}">
        <p14:creationId xmlns:p14="http://schemas.microsoft.com/office/powerpoint/2010/main" val="39205335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243C430-EC04-3AE6-C792-67015F24A9D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 xmlns:a16="http://schemas.microsoft.com/office/drawing/2014/main" id="{7064822F-C4B1-A36F-736A-939E038DE01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 xmlns:a16="http://schemas.microsoft.com/office/drawing/2014/main" id="{86358EDA-E8A2-B3D4-2A30-5AB7DAB3D6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FB83A7DE-B610-AAF7-CCAC-C1138641336B}"/>
              </a:ext>
            </a:extLst>
          </p:cNvPr>
          <p:cNvSpPr>
            <a:spLocks noGrp="1"/>
          </p:cNvSpPr>
          <p:nvPr>
            <p:ph type="dt" sz="half" idx="10"/>
          </p:nvPr>
        </p:nvSpPr>
        <p:spPr/>
        <p:txBody>
          <a:bodyPr/>
          <a:lstStyle/>
          <a:p>
            <a:fld id="{235C6A63-B767-A94E-ADC0-32D89C318D92}" type="datetimeFigureOut">
              <a:rPr lang="en-US" smtClean="0"/>
              <a:t>7/21/2026</a:t>
            </a:fld>
            <a:endParaRPr lang="en-US"/>
          </a:p>
        </p:txBody>
      </p:sp>
      <p:sp>
        <p:nvSpPr>
          <p:cNvPr id="6" name="Footer Placeholder 5">
            <a:extLst>
              <a:ext uri="{FF2B5EF4-FFF2-40B4-BE49-F238E27FC236}">
                <a16:creationId xmlns="" xmlns:a16="http://schemas.microsoft.com/office/drawing/2014/main" id="{69A666AB-591E-18F9-395E-1006DE9D630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5D36AB4A-5AAF-2652-0A25-54CF608EC7D8}"/>
              </a:ext>
            </a:extLst>
          </p:cNvPr>
          <p:cNvSpPr>
            <a:spLocks noGrp="1"/>
          </p:cNvSpPr>
          <p:nvPr>
            <p:ph type="sldNum" sz="quarter" idx="12"/>
          </p:nvPr>
        </p:nvSpPr>
        <p:spPr/>
        <p:txBody>
          <a:bodyPr/>
          <a:lstStyle/>
          <a:p>
            <a:fld id="{76EF3C2A-3278-1843-9719-B21E4C4A277B}" type="slidenum">
              <a:rPr lang="en-US" smtClean="0"/>
              <a:t>‹#›</a:t>
            </a:fld>
            <a:endParaRPr lang="en-US"/>
          </a:p>
        </p:txBody>
      </p:sp>
    </p:spTree>
    <p:extLst>
      <p:ext uri="{BB962C8B-B14F-4D97-AF65-F5344CB8AC3E}">
        <p14:creationId xmlns:p14="http://schemas.microsoft.com/office/powerpoint/2010/main" val="32462258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5E8A08AA-08C5-B9A2-37CC-09449FAA391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 xmlns:a16="http://schemas.microsoft.com/office/drawing/2014/main" id="{32E9A0CA-CF75-C469-AE28-2994E4D2AED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E6C3637B-D072-F258-B2E0-18643B1A559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5C6A63-B767-A94E-ADC0-32D89C318D92}" type="datetimeFigureOut">
              <a:rPr lang="en-US" smtClean="0"/>
              <a:t>7/21/2026</a:t>
            </a:fld>
            <a:endParaRPr lang="en-US"/>
          </a:p>
        </p:txBody>
      </p:sp>
      <p:sp>
        <p:nvSpPr>
          <p:cNvPr id="5" name="Footer Placeholder 4">
            <a:extLst>
              <a:ext uri="{FF2B5EF4-FFF2-40B4-BE49-F238E27FC236}">
                <a16:creationId xmlns="" xmlns:a16="http://schemas.microsoft.com/office/drawing/2014/main" id="{E571ABFA-5708-1F15-9E52-3441185DFC2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 xmlns:a16="http://schemas.microsoft.com/office/drawing/2014/main" id="{7D192084-25F6-BF58-3BDF-009A0C93FA1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6EF3C2A-3278-1843-9719-B21E4C4A277B}" type="slidenum">
              <a:rPr lang="en-US" smtClean="0"/>
              <a:t>‹#›</a:t>
            </a:fld>
            <a:endParaRPr lang="en-US"/>
          </a:p>
        </p:txBody>
      </p:sp>
    </p:spTree>
    <p:extLst>
      <p:ext uri="{BB962C8B-B14F-4D97-AF65-F5344CB8AC3E}">
        <p14:creationId xmlns:p14="http://schemas.microsoft.com/office/powerpoint/2010/main" val="22849569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2.xml"/><Relationship Id="rId5" Type="http://schemas.openxmlformats.org/officeDocument/2006/relationships/image" Target="../media/image8.emf"/><Relationship Id="rId4" Type="http://schemas.openxmlformats.org/officeDocument/2006/relationships/image" Target="../media/image4.sv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2.xml"/><Relationship Id="rId4" Type="http://schemas.openxmlformats.org/officeDocument/2006/relationships/image" Target="../media/image4.sv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2.xml"/><Relationship Id="rId4" Type="http://schemas.openxmlformats.org/officeDocument/2006/relationships/image" Target="../media/image4.sv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2.xml"/><Relationship Id="rId4" Type="http://schemas.openxmlformats.org/officeDocument/2006/relationships/image" Target="../media/image4.sv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2.xml"/><Relationship Id="rId5" Type="http://schemas.openxmlformats.org/officeDocument/2006/relationships/image" Target="../media/image9.emf"/><Relationship Id="rId4" Type="http://schemas.openxmlformats.org/officeDocument/2006/relationships/image" Target="../media/image4.sv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2.xml"/><Relationship Id="rId4" Type="http://schemas.openxmlformats.org/officeDocument/2006/relationships/image" Target="../media/image4.svg"/></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2.xml"/><Relationship Id="rId4" Type="http://schemas.openxmlformats.org/officeDocument/2006/relationships/image" Target="../media/image4.sv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5.xml"/><Relationship Id="rId5" Type="http://schemas.openxmlformats.org/officeDocument/2006/relationships/image" Target="../media/image10.png"/><Relationship Id="rId4" Type="http://schemas.openxmlformats.org/officeDocument/2006/relationships/image" Target="../media/image4.svg"/></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2.xml"/><Relationship Id="rId4" Type="http://schemas.openxmlformats.org/officeDocument/2006/relationships/image" Target="../media/image4.svg"/></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2.xml"/><Relationship Id="rId4" Type="http://schemas.openxmlformats.org/officeDocument/2006/relationships/image" Target="../media/image4.sv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2.xml"/><Relationship Id="rId4" Type="http://schemas.openxmlformats.org/officeDocument/2006/relationships/image" Target="../media/image4.svg"/></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2.xml"/><Relationship Id="rId4" Type="http://schemas.openxmlformats.org/officeDocument/2006/relationships/image" Target="../media/image4.svg"/></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2.xml"/><Relationship Id="rId4" Type="http://schemas.openxmlformats.org/officeDocument/2006/relationships/image" Target="../media/image4.svg"/></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2.xml"/><Relationship Id="rId4" Type="http://schemas.openxmlformats.org/officeDocument/2006/relationships/image" Target="../media/image4.svg"/></Relationships>
</file>

<file path=ppt/slides/_rels/slide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Layout" Target="../slideLayouts/slideLayout2.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emf"/></Relationships>
</file>

<file path=ppt/slides/_rels/slide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emf"/></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5.xml"/><Relationship Id="rId4" Type="http://schemas.openxmlformats.org/officeDocument/2006/relationships/image" Target="../media/image4.sv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5.xml"/><Relationship Id="rId4" Type="http://schemas.openxmlformats.org/officeDocument/2006/relationships/image" Target="../media/image4.sv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2.xml"/><Relationship Id="rId5" Type="http://schemas.openxmlformats.org/officeDocument/2006/relationships/image" Target="../media/image7.emf"/><Relationship Id="rId4" Type="http://schemas.openxmlformats.org/officeDocument/2006/relationships/image" Target="../media/image4.sv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5.xml"/><Relationship Id="rId4" Type="http://schemas.openxmlformats.org/officeDocument/2006/relationships/image" Target="../media/image4.sv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5.xml"/><Relationship Id="rId4" Type="http://schemas.openxmlformats.org/officeDocument/2006/relationships/image" Target="../media/image4.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D48517A-2F4B-81E6-CC33-C412A3314D4A}"/>
              </a:ext>
            </a:extLst>
          </p:cNvPr>
          <p:cNvSpPr>
            <a:spLocks noGrp="1"/>
          </p:cNvSpPr>
          <p:nvPr>
            <p:ph type="ctrTitle"/>
          </p:nvPr>
        </p:nvSpPr>
        <p:spPr>
          <a:xfrm>
            <a:off x="7260102" y="4629064"/>
            <a:ext cx="4737653" cy="1351721"/>
          </a:xfrm>
        </p:spPr>
        <p:txBody>
          <a:bodyPr>
            <a:normAutofit/>
          </a:bodyPr>
          <a:lstStyle/>
          <a:p>
            <a:pPr algn="r"/>
            <a:r>
              <a:rPr lang="en-US" sz="6600">
                <a:solidFill>
                  <a:srgbClr val="103C63"/>
                </a:solidFill>
                <a:latin typeface="Roboto" panose="02000000000000000000" pitchFamily="2" charset="0"/>
                <a:ea typeface="Roboto" panose="02000000000000000000" pitchFamily="2" charset="0"/>
              </a:rPr>
              <a:t>Chapter 1</a:t>
            </a:r>
          </a:p>
        </p:txBody>
      </p:sp>
      <p:sp>
        <p:nvSpPr>
          <p:cNvPr id="3" name="Subtitle 2">
            <a:extLst>
              <a:ext uri="{FF2B5EF4-FFF2-40B4-BE49-F238E27FC236}">
                <a16:creationId xmlns="" xmlns:a16="http://schemas.microsoft.com/office/drawing/2014/main" id="{8A390DFE-E9FA-D45E-F9D8-C3DD8F3C9D2F}"/>
              </a:ext>
            </a:extLst>
          </p:cNvPr>
          <p:cNvSpPr>
            <a:spLocks noGrp="1"/>
          </p:cNvSpPr>
          <p:nvPr>
            <p:ph type="subTitle" idx="1"/>
          </p:nvPr>
        </p:nvSpPr>
        <p:spPr>
          <a:xfrm>
            <a:off x="7260102" y="5980785"/>
            <a:ext cx="4737653" cy="601490"/>
          </a:xfrm>
        </p:spPr>
        <p:txBody>
          <a:bodyPr/>
          <a:lstStyle/>
          <a:p>
            <a:pPr algn="r"/>
            <a:r>
              <a:rPr lang="en-US" sz="3600">
                <a:latin typeface="Roboto" panose="02000000000000000000" pitchFamily="2" charset="0"/>
                <a:ea typeface="Roboto" panose="02000000000000000000" pitchFamily="2" charset="0"/>
              </a:rPr>
              <a:t>Introduction</a:t>
            </a:r>
            <a:endParaRPr lang="en-US">
              <a:latin typeface="Roboto" panose="02000000000000000000" pitchFamily="2" charset="0"/>
              <a:ea typeface="Roboto" panose="02000000000000000000" pitchFamily="2" charset="0"/>
            </a:endParaRPr>
          </a:p>
        </p:txBody>
      </p:sp>
      <p:pic>
        <p:nvPicPr>
          <p:cNvPr id="4" name="Picture 3" descr="Exploring Statistics: Tales of Distributions 13th Edition">
            <a:extLst>
              <a:ext uri="{FF2B5EF4-FFF2-40B4-BE49-F238E27FC236}">
                <a16:creationId xmlns="" xmlns:a16="http://schemas.microsoft.com/office/drawing/2014/main" id="{C4E05645-2AB2-2662-D4A6-07B05C3CB8EF}"/>
              </a:ext>
            </a:extLst>
          </p:cNvPr>
          <p:cNvPicPr>
            <a:picLocks noChangeAspect="1"/>
          </p:cNvPicPr>
          <p:nvPr/>
        </p:nvPicPr>
        <p:blipFill rotWithShape="1">
          <a:blip r:embed="rId2"/>
          <a:srcRect b="63188"/>
          <a:stretch/>
        </p:blipFill>
        <p:spPr>
          <a:xfrm>
            <a:off x="99391" y="98726"/>
            <a:ext cx="9628928" cy="4483214"/>
          </a:xfrm>
          <a:prstGeom prst="rect">
            <a:avLst/>
          </a:prstGeom>
        </p:spPr>
      </p:pic>
    </p:spTree>
    <p:extLst>
      <p:ext uri="{BB962C8B-B14F-4D97-AF65-F5344CB8AC3E}">
        <p14:creationId xmlns:p14="http://schemas.microsoft.com/office/powerpoint/2010/main" val="84390688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9EFBBAA-5CCB-A6F9-F027-606A195EA560}"/>
              </a:ext>
            </a:extLst>
          </p:cNvPr>
          <p:cNvSpPr>
            <a:spLocks noGrp="1"/>
          </p:cNvSpPr>
          <p:nvPr>
            <p:ph type="title"/>
          </p:nvPr>
        </p:nvSpPr>
        <p:spPr/>
        <p:txBody>
          <a:bodyPr/>
          <a:lstStyle/>
          <a:p>
            <a:r>
              <a:rPr lang="en-US" b="1" dirty="0">
                <a:solidFill>
                  <a:srgbClr val="103C63"/>
                </a:solidFill>
                <a:latin typeface="Roboto" panose="02000000000000000000" pitchFamily="2" charset="0"/>
                <a:ea typeface="Roboto" panose="02000000000000000000" pitchFamily="2" charset="0"/>
              </a:rPr>
              <a:t>Some additional </a:t>
            </a:r>
            <a:r>
              <a:rPr lang="en-US" b="1" dirty="0" smtClean="0">
                <a:solidFill>
                  <a:srgbClr val="103C63"/>
                </a:solidFill>
                <a:latin typeface="Roboto" panose="02000000000000000000" pitchFamily="2" charset="0"/>
                <a:ea typeface="Roboto" panose="02000000000000000000" pitchFamily="2" charset="0"/>
              </a:rPr>
              <a:t>terminology </a:t>
            </a:r>
            <a:r>
              <a:rPr lang="en-US" b="1" dirty="0" smtClean="0">
                <a:solidFill>
                  <a:schemeClr val="bg1"/>
                </a:solidFill>
                <a:latin typeface="Roboto" panose="02000000000000000000" pitchFamily="2" charset="0"/>
                <a:ea typeface="Roboto" panose="02000000000000000000" pitchFamily="2" charset="0"/>
              </a:rPr>
              <a:t>3</a:t>
            </a:r>
            <a:endParaRPr lang="en-US" b="1" dirty="0">
              <a:solidFill>
                <a:schemeClr val="bg1"/>
              </a:solidFill>
              <a:latin typeface="Roboto" panose="02000000000000000000" pitchFamily="2" charset="0"/>
              <a:ea typeface="Roboto" panose="02000000000000000000" pitchFamily="2" charset="0"/>
            </a:endParaRPr>
          </a:p>
        </p:txBody>
      </p:sp>
      <p:sp>
        <p:nvSpPr>
          <p:cNvPr id="3" name="Content Placeholder 2">
            <a:extLst>
              <a:ext uri="{FF2B5EF4-FFF2-40B4-BE49-F238E27FC236}">
                <a16:creationId xmlns="" xmlns:a16="http://schemas.microsoft.com/office/drawing/2014/main" id="{6E377BEC-2FE9-E995-7A24-4D0A31DEA388}"/>
              </a:ext>
            </a:extLst>
          </p:cNvPr>
          <p:cNvSpPr>
            <a:spLocks noGrp="1"/>
          </p:cNvSpPr>
          <p:nvPr>
            <p:ph idx="1"/>
          </p:nvPr>
        </p:nvSpPr>
        <p:spPr>
          <a:xfrm>
            <a:off x="838199" y="1825625"/>
            <a:ext cx="10515601" cy="4667250"/>
          </a:xfrm>
        </p:spPr>
        <p:txBody>
          <a:bodyPr>
            <a:normAutofit/>
          </a:bodyPr>
          <a:lstStyle/>
          <a:p>
            <a:pPr marL="0" indent="0">
              <a:buNone/>
            </a:pPr>
            <a:r>
              <a:rPr lang="en-US" b="1" dirty="0">
                <a:solidFill>
                  <a:srgbClr val="103C63"/>
                </a:solidFill>
                <a:effectLst/>
                <a:latin typeface="Roboto" panose="02000000000000000000" pitchFamily="2" charset="0"/>
                <a:ea typeface="Roboto" panose="02000000000000000000" pitchFamily="2" charset="0"/>
              </a:rPr>
              <a:t>Continuous quantitative variables</a:t>
            </a:r>
            <a:r>
              <a:rPr lang="en-US" dirty="0">
                <a:solidFill>
                  <a:srgbClr val="103C63"/>
                </a:solidFill>
                <a:effectLst/>
                <a:latin typeface="Roboto" panose="02000000000000000000" pitchFamily="2" charset="0"/>
                <a:ea typeface="Roboto" panose="02000000000000000000" pitchFamily="2" charset="0"/>
              </a:rPr>
              <a:t> </a:t>
            </a:r>
            <a:r>
              <a:rPr lang="en-US" dirty="0">
                <a:effectLst/>
                <a:latin typeface="Roboto" panose="02000000000000000000" pitchFamily="2" charset="0"/>
                <a:ea typeface="Roboto" panose="02000000000000000000" pitchFamily="2" charset="0"/>
              </a:rPr>
              <a:t>have </a:t>
            </a:r>
            <a:r>
              <a:rPr lang="en-US" b="1" dirty="0">
                <a:solidFill>
                  <a:srgbClr val="103C63"/>
                </a:solidFill>
                <a:effectLst/>
                <a:latin typeface="Roboto" panose="02000000000000000000" pitchFamily="2" charset="0"/>
                <a:ea typeface="Roboto" panose="02000000000000000000" pitchFamily="2" charset="0"/>
              </a:rPr>
              <a:t>lower limits </a:t>
            </a:r>
            <a:r>
              <a:rPr lang="en-US" dirty="0">
                <a:effectLst/>
                <a:latin typeface="Roboto" panose="02000000000000000000" pitchFamily="2" charset="0"/>
                <a:ea typeface="Roboto" panose="02000000000000000000" pitchFamily="2" charset="0"/>
              </a:rPr>
              <a:t>and </a:t>
            </a:r>
            <a:r>
              <a:rPr lang="en-US" b="1" dirty="0">
                <a:solidFill>
                  <a:srgbClr val="103C63"/>
                </a:solidFill>
                <a:effectLst/>
                <a:latin typeface="Roboto" panose="02000000000000000000" pitchFamily="2" charset="0"/>
                <a:ea typeface="Roboto" panose="02000000000000000000" pitchFamily="2" charset="0"/>
              </a:rPr>
              <a:t>upper limits</a:t>
            </a:r>
          </a:p>
          <a:p>
            <a:pPr marL="0" indent="0">
              <a:buNone/>
            </a:pPr>
            <a:endParaRPr lang="en-US" sz="1000" b="1" dirty="0">
              <a:solidFill>
                <a:srgbClr val="103C63"/>
              </a:solidFill>
              <a:latin typeface="Roboto" panose="02000000000000000000" pitchFamily="2" charset="0"/>
              <a:ea typeface="Roboto" panose="02000000000000000000" pitchFamily="2" charset="0"/>
            </a:endParaRPr>
          </a:p>
          <a:p>
            <a:pPr marL="460375" indent="0">
              <a:buNone/>
            </a:pPr>
            <a:r>
              <a:rPr lang="en-US" sz="2400" b="1" dirty="0">
                <a:solidFill>
                  <a:srgbClr val="103C63"/>
                </a:solidFill>
                <a:latin typeface="Roboto" panose="02000000000000000000" pitchFamily="2" charset="0"/>
                <a:ea typeface="Roboto" panose="02000000000000000000" pitchFamily="2" charset="0"/>
              </a:rPr>
              <a:t>Lower limit:</a:t>
            </a:r>
            <a:r>
              <a:rPr lang="en-US" sz="2400" b="1" dirty="0">
                <a:latin typeface="Roboto" panose="02000000000000000000" pitchFamily="2" charset="0"/>
                <a:ea typeface="Roboto" panose="02000000000000000000" pitchFamily="2" charset="0"/>
              </a:rPr>
              <a:t> </a:t>
            </a:r>
            <a:r>
              <a:rPr lang="en-US" sz="2400" dirty="0">
                <a:latin typeface="Roboto" panose="02000000000000000000" pitchFamily="2" charset="0"/>
                <a:ea typeface="Roboto" panose="02000000000000000000" pitchFamily="2" charset="0"/>
              </a:rPr>
              <a:t>Bottom of the range of possible values that a measurement on a continuous variable can have</a:t>
            </a:r>
          </a:p>
          <a:p>
            <a:pPr marL="460375" indent="0">
              <a:buNone/>
            </a:pPr>
            <a:endParaRPr lang="en-US" sz="1000" dirty="0">
              <a:solidFill>
                <a:srgbClr val="103C63"/>
              </a:solidFill>
              <a:latin typeface="Roboto" panose="02000000000000000000" pitchFamily="2" charset="0"/>
              <a:ea typeface="Roboto" panose="02000000000000000000" pitchFamily="2" charset="0"/>
            </a:endParaRPr>
          </a:p>
          <a:p>
            <a:pPr marL="460375" indent="0">
              <a:buNone/>
            </a:pPr>
            <a:r>
              <a:rPr lang="en-US" sz="2400" b="1" dirty="0">
                <a:solidFill>
                  <a:srgbClr val="103C63"/>
                </a:solidFill>
                <a:latin typeface="Roboto" panose="02000000000000000000" pitchFamily="2" charset="0"/>
                <a:ea typeface="Roboto" panose="02000000000000000000" pitchFamily="2" charset="0"/>
              </a:rPr>
              <a:t>Upper limit: </a:t>
            </a:r>
            <a:r>
              <a:rPr lang="en-US" sz="2400" dirty="0">
                <a:latin typeface="Roboto" panose="02000000000000000000" pitchFamily="2" charset="0"/>
                <a:ea typeface="Roboto" panose="02000000000000000000" pitchFamily="2" charset="0"/>
              </a:rPr>
              <a:t>Top of the range of possible values that a measurement on a continuous variable can have</a:t>
            </a:r>
          </a:p>
        </p:txBody>
      </p:sp>
      <p:grpSp>
        <p:nvGrpSpPr>
          <p:cNvPr id="11" name="Group 10" title="Page 9">
            <a:extLst>
              <a:ext uri="{FF2B5EF4-FFF2-40B4-BE49-F238E27FC236}">
                <a16:creationId xmlns="" xmlns:a16="http://schemas.microsoft.com/office/drawing/2014/main" id="{98E30B3A-F5C7-B100-9B9B-C86414113FE9}"/>
              </a:ext>
            </a:extLst>
          </p:cNvPr>
          <p:cNvGrpSpPr/>
          <p:nvPr/>
        </p:nvGrpSpPr>
        <p:grpSpPr>
          <a:xfrm>
            <a:off x="11565404" y="6113574"/>
            <a:ext cx="626596" cy="744426"/>
            <a:chOff x="11565403" y="5993216"/>
            <a:chExt cx="626596" cy="744426"/>
          </a:xfrm>
        </p:grpSpPr>
        <p:pic>
          <p:nvPicPr>
            <p:cNvPr id="12" name="Picture 11" descr="Decorative">
              <a:extLst>
                <a:ext uri="{FF2B5EF4-FFF2-40B4-BE49-F238E27FC236}">
                  <a16:creationId xmlns="" xmlns:a16="http://schemas.microsoft.com/office/drawing/2014/main" id="{F74E0FED-AABE-D110-186D-0025FAAB104C}"/>
                </a:ext>
              </a:extLst>
            </p:cNvPr>
            <p:cNvPicPr>
              <a:picLocks noChangeAspect="1"/>
            </p:cNvPicPr>
            <p:nvPr/>
          </p:nvPicPr>
          <p:blipFill>
            <a:blip r:embed="rId2"/>
            <a:stretch>
              <a:fillRect/>
            </a:stretch>
          </p:blipFill>
          <p:spPr>
            <a:xfrm>
              <a:off x="11565406" y="5993216"/>
              <a:ext cx="626593" cy="744426"/>
            </a:xfrm>
            <a:prstGeom prst="rect">
              <a:avLst/>
            </a:prstGeom>
          </p:spPr>
        </p:pic>
        <p:pic>
          <p:nvPicPr>
            <p:cNvPr id="13" name="Graphic 12" descr="Open book outline">
              <a:extLst>
                <a:ext uri="{FF2B5EF4-FFF2-40B4-BE49-F238E27FC236}">
                  <a16:creationId xmlns="" xmlns:a16="http://schemas.microsoft.com/office/drawing/2014/main" id="{B585E812-DE23-C125-6A71-507C2D749CF6}"/>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11585099" y="5995823"/>
              <a:ext cx="587205" cy="587205"/>
            </a:xfrm>
            <a:prstGeom prst="rect">
              <a:avLst/>
            </a:prstGeom>
          </p:spPr>
        </p:pic>
        <p:sp>
          <p:nvSpPr>
            <p:cNvPr id="17" name="TextBox 16">
              <a:extLst>
                <a:ext uri="{FF2B5EF4-FFF2-40B4-BE49-F238E27FC236}">
                  <a16:creationId xmlns="" xmlns:a16="http://schemas.microsoft.com/office/drawing/2014/main" id="{D7EA205D-689A-B85C-8C57-E40B366CFEA5}"/>
                </a:ext>
              </a:extLst>
            </p:cNvPr>
            <p:cNvSpPr txBox="1"/>
            <p:nvPr/>
          </p:nvSpPr>
          <p:spPr>
            <a:xfrm>
              <a:off x="11565403" y="6491421"/>
              <a:ext cx="626595" cy="246221"/>
            </a:xfrm>
            <a:prstGeom prst="rect">
              <a:avLst/>
            </a:prstGeom>
            <a:noFill/>
          </p:spPr>
          <p:txBody>
            <a:bodyPr wrap="square" rtlCol="0">
              <a:spAutoFit/>
            </a:bodyPr>
            <a:lstStyle/>
            <a:p>
              <a:pPr algn="ctr"/>
              <a:r>
                <a:rPr lang="en-US" sz="1000">
                  <a:solidFill>
                    <a:schemeClr val="bg1"/>
                  </a:solidFill>
                  <a:latin typeface="Roboto" panose="02000000000000000000" pitchFamily="2" charset="0"/>
                  <a:ea typeface="Roboto" panose="02000000000000000000" pitchFamily="2" charset="0"/>
                </a:rPr>
                <a:t>9</a:t>
              </a:r>
            </a:p>
          </p:txBody>
        </p:sp>
      </p:grpSp>
      <p:pic>
        <p:nvPicPr>
          <p:cNvPr id="4" name="Picture 3" descr="Each score is rounded from a continuous range of .5 below and above the score; e.g. 6 has lower and upper limits of 5.5 and 6.5" title="Figure 1.1 -  the lower and upper limits of recall scores of 6, 7, and 8. ">
            <a:extLst>
              <a:ext uri="{FF2B5EF4-FFF2-40B4-BE49-F238E27FC236}">
                <a16:creationId xmlns="" xmlns:a16="http://schemas.microsoft.com/office/drawing/2014/main" id="{A3D8CA42-31D4-9A46-23E2-228FF91A978E}"/>
              </a:ext>
            </a:extLst>
          </p:cNvPr>
          <p:cNvPicPr>
            <a:picLocks noChangeAspect="1"/>
          </p:cNvPicPr>
          <p:nvPr/>
        </p:nvPicPr>
        <p:blipFill>
          <a:blip r:embed="rId5"/>
          <a:stretch>
            <a:fillRect/>
          </a:stretch>
        </p:blipFill>
        <p:spPr>
          <a:xfrm>
            <a:off x="2626248" y="4948958"/>
            <a:ext cx="6939501" cy="1543917"/>
          </a:xfrm>
          <a:prstGeom prst="rect">
            <a:avLst/>
          </a:prstGeom>
        </p:spPr>
      </p:pic>
    </p:spTree>
    <p:extLst>
      <p:ext uri="{BB962C8B-B14F-4D97-AF65-F5344CB8AC3E}">
        <p14:creationId xmlns:p14="http://schemas.microsoft.com/office/powerpoint/2010/main" val="1982179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9EFBBAA-5CCB-A6F9-F027-606A195EA560}"/>
              </a:ext>
            </a:extLst>
          </p:cNvPr>
          <p:cNvSpPr>
            <a:spLocks noGrp="1"/>
          </p:cNvSpPr>
          <p:nvPr>
            <p:ph type="title"/>
          </p:nvPr>
        </p:nvSpPr>
        <p:spPr>
          <a:xfrm>
            <a:off x="838199" y="365125"/>
            <a:ext cx="11007903" cy="1325563"/>
          </a:xfrm>
        </p:spPr>
        <p:txBody>
          <a:bodyPr/>
          <a:lstStyle/>
          <a:p>
            <a:r>
              <a:rPr lang="en-US" b="1" dirty="0">
                <a:solidFill>
                  <a:srgbClr val="103C63"/>
                </a:solidFill>
                <a:latin typeface="Roboto" panose="02000000000000000000" pitchFamily="2" charset="0"/>
                <a:ea typeface="Roboto" panose="02000000000000000000" pitchFamily="2" charset="0"/>
              </a:rPr>
              <a:t>Test your understanding: </a:t>
            </a:r>
            <a:br>
              <a:rPr lang="en-US" b="1" dirty="0">
                <a:solidFill>
                  <a:srgbClr val="103C63"/>
                </a:solidFill>
                <a:latin typeface="Roboto" panose="02000000000000000000" pitchFamily="2" charset="0"/>
                <a:ea typeface="Roboto" panose="02000000000000000000" pitchFamily="2" charset="0"/>
              </a:rPr>
            </a:br>
            <a:r>
              <a:rPr lang="en-US" b="1" dirty="0">
                <a:solidFill>
                  <a:srgbClr val="103C63"/>
                </a:solidFill>
                <a:latin typeface="Roboto" panose="02000000000000000000" pitchFamily="2" charset="0"/>
                <a:ea typeface="Roboto" panose="02000000000000000000" pitchFamily="2" charset="0"/>
              </a:rPr>
              <a:t>Foundational terminology in statistics</a:t>
            </a:r>
          </a:p>
        </p:txBody>
      </p:sp>
      <p:sp>
        <p:nvSpPr>
          <p:cNvPr id="3" name="Content Placeholder 2">
            <a:extLst>
              <a:ext uri="{FF2B5EF4-FFF2-40B4-BE49-F238E27FC236}">
                <a16:creationId xmlns="" xmlns:a16="http://schemas.microsoft.com/office/drawing/2014/main" id="{6E377BEC-2FE9-E995-7A24-4D0A31DEA388}"/>
              </a:ext>
            </a:extLst>
          </p:cNvPr>
          <p:cNvSpPr>
            <a:spLocks noGrp="1"/>
          </p:cNvSpPr>
          <p:nvPr>
            <p:ph idx="1"/>
          </p:nvPr>
        </p:nvSpPr>
        <p:spPr>
          <a:xfrm>
            <a:off x="838199" y="1825625"/>
            <a:ext cx="10515601" cy="4667250"/>
          </a:xfrm>
        </p:spPr>
        <p:txBody>
          <a:bodyPr>
            <a:normAutofit/>
          </a:bodyPr>
          <a:lstStyle/>
          <a:p>
            <a:pPr marL="9525" indent="0">
              <a:buNone/>
            </a:pPr>
            <a:r>
              <a:rPr lang="en-US" sz="2400" dirty="0">
                <a:latin typeface="Roboto" panose="02000000000000000000" pitchFamily="2" charset="0"/>
                <a:ea typeface="Roboto" panose="02000000000000000000" pitchFamily="2" charset="0"/>
              </a:rPr>
              <a:t>Identify the appropriate statistical terminology to describe each of the items below. You may need to use more than one term to fully describe an item.</a:t>
            </a:r>
          </a:p>
        </p:txBody>
      </p:sp>
      <p:grpSp>
        <p:nvGrpSpPr>
          <p:cNvPr id="11" name="Group 10" title="Pages 5-10">
            <a:extLst>
              <a:ext uri="{FF2B5EF4-FFF2-40B4-BE49-F238E27FC236}">
                <a16:creationId xmlns="" xmlns:a16="http://schemas.microsoft.com/office/drawing/2014/main" id="{98E30B3A-F5C7-B100-9B9B-C86414113FE9}"/>
              </a:ext>
            </a:extLst>
          </p:cNvPr>
          <p:cNvGrpSpPr/>
          <p:nvPr/>
        </p:nvGrpSpPr>
        <p:grpSpPr>
          <a:xfrm>
            <a:off x="11565404" y="6113574"/>
            <a:ext cx="626596" cy="744426"/>
            <a:chOff x="11565403" y="5993216"/>
            <a:chExt cx="626596" cy="744426"/>
          </a:xfrm>
        </p:grpSpPr>
        <p:pic>
          <p:nvPicPr>
            <p:cNvPr id="12" name="Picture 11" descr="Decorative">
              <a:extLst>
                <a:ext uri="{FF2B5EF4-FFF2-40B4-BE49-F238E27FC236}">
                  <a16:creationId xmlns="" xmlns:a16="http://schemas.microsoft.com/office/drawing/2014/main" id="{F74E0FED-AABE-D110-186D-0025FAAB104C}"/>
                </a:ext>
              </a:extLst>
            </p:cNvPr>
            <p:cNvPicPr>
              <a:picLocks noChangeAspect="1"/>
            </p:cNvPicPr>
            <p:nvPr/>
          </p:nvPicPr>
          <p:blipFill>
            <a:blip r:embed="rId2"/>
            <a:stretch>
              <a:fillRect/>
            </a:stretch>
          </p:blipFill>
          <p:spPr>
            <a:xfrm>
              <a:off x="11565406" y="5993216"/>
              <a:ext cx="626593" cy="744426"/>
            </a:xfrm>
            <a:prstGeom prst="rect">
              <a:avLst/>
            </a:prstGeom>
          </p:spPr>
        </p:pic>
        <p:pic>
          <p:nvPicPr>
            <p:cNvPr id="13" name="Graphic 12" descr="Open book outline">
              <a:extLst>
                <a:ext uri="{FF2B5EF4-FFF2-40B4-BE49-F238E27FC236}">
                  <a16:creationId xmlns="" xmlns:a16="http://schemas.microsoft.com/office/drawing/2014/main" id="{B585E812-DE23-C125-6A71-507C2D749CF6}"/>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11585099" y="5995823"/>
              <a:ext cx="587205" cy="587205"/>
            </a:xfrm>
            <a:prstGeom prst="rect">
              <a:avLst/>
            </a:prstGeom>
          </p:spPr>
        </p:pic>
        <p:sp>
          <p:nvSpPr>
            <p:cNvPr id="17" name="TextBox 16">
              <a:extLst>
                <a:ext uri="{FF2B5EF4-FFF2-40B4-BE49-F238E27FC236}">
                  <a16:creationId xmlns="" xmlns:a16="http://schemas.microsoft.com/office/drawing/2014/main" id="{D7EA205D-689A-B85C-8C57-E40B366CFEA5}"/>
                </a:ext>
              </a:extLst>
            </p:cNvPr>
            <p:cNvSpPr txBox="1"/>
            <p:nvPr/>
          </p:nvSpPr>
          <p:spPr>
            <a:xfrm>
              <a:off x="11565403" y="6491421"/>
              <a:ext cx="626595" cy="246221"/>
            </a:xfrm>
            <a:prstGeom prst="rect">
              <a:avLst/>
            </a:prstGeom>
            <a:noFill/>
          </p:spPr>
          <p:txBody>
            <a:bodyPr wrap="square" rtlCol="0">
              <a:spAutoFit/>
            </a:bodyPr>
            <a:lstStyle/>
            <a:p>
              <a:pPr algn="ctr"/>
              <a:r>
                <a:rPr lang="en-US" sz="1000">
                  <a:solidFill>
                    <a:schemeClr val="bg1"/>
                  </a:solidFill>
                  <a:latin typeface="Roboto" panose="02000000000000000000" pitchFamily="2" charset="0"/>
                  <a:ea typeface="Roboto" panose="02000000000000000000" pitchFamily="2" charset="0"/>
                </a:rPr>
                <a:t>5-10</a:t>
              </a:r>
            </a:p>
          </p:txBody>
        </p:sp>
      </p:grpSp>
      <p:graphicFrame>
        <p:nvGraphicFramePr>
          <p:cNvPr id="5" name="Table 8" title="Table of Sample Items">
            <a:extLst>
              <a:ext uri="{FF2B5EF4-FFF2-40B4-BE49-F238E27FC236}">
                <a16:creationId xmlns="" xmlns:a16="http://schemas.microsoft.com/office/drawing/2014/main" id="{59752589-5E79-D84A-C1EC-9FB4F773FAEC}"/>
              </a:ext>
            </a:extLst>
          </p:cNvPr>
          <p:cNvGraphicFramePr>
            <a:graphicFrameLocks/>
          </p:cNvGraphicFramePr>
          <p:nvPr>
            <p:extLst>
              <p:ext uri="{D42A27DB-BD31-4B8C-83A1-F6EECF244321}">
                <p14:modId xmlns:p14="http://schemas.microsoft.com/office/powerpoint/2010/main" val="2600947424"/>
              </p:ext>
            </p:extLst>
          </p:nvPr>
        </p:nvGraphicFramePr>
        <p:xfrm>
          <a:off x="3208421" y="2860481"/>
          <a:ext cx="4337570" cy="3571240"/>
        </p:xfrm>
        <a:graphic>
          <a:graphicData uri="http://schemas.openxmlformats.org/drawingml/2006/table">
            <a:tbl>
              <a:tblPr firstRow="1" bandRow="1">
                <a:tableStyleId>{5C22544A-7EE6-4342-B048-85BDC9FD1C3A}</a:tableStyleId>
              </a:tblPr>
              <a:tblGrid>
                <a:gridCol w="4337570">
                  <a:extLst>
                    <a:ext uri="{9D8B030D-6E8A-4147-A177-3AD203B41FA5}">
                      <a16:colId xmlns="" xmlns:a16="http://schemas.microsoft.com/office/drawing/2014/main" val="2389242717"/>
                    </a:ext>
                  </a:extLst>
                </a:gridCol>
              </a:tblGrid>
              <a:tr h="370840">
                <a:tc>
                  <a:txBody>
                    <a:bodyPr/>
                    <a:lstStyle/>
                    <a:p>
                      <a:r>
                        <a:rPr lang="en-US" dirty="0">
                          <a:latin typeface="Roboto" panose="02000000000000000000" pitchFamily="2" charset="0"/>
                          <a:ea typeface="Roboto" panose="02000000000000000000" pitchFamily="2" charset="0"/>
                        </a:rPr>
                        <a:t>Item</a:t>
                      </a:r>
                    </a:p>
                  </a:txBody>
                  <a:tcPr>
                    <a:solidFill>
                      <a:srgbClr val="103C63"/>
                    </a:solidFill>
                  </a:tcPr>
                </a:tc>
                <a:extLst>
                  <a:ext uri="{0D108BD9-81ED-4DB2-BD59-A6C34878D82A}">
                    <a16:rowId xmlns="" xmlns:a16="http://schemas.microsoft.com/office/drawing/2014/main" val="2092505364"/>
                  </a:ext>
                </a:extLst>
              </a:tr>
              <a:tr h="370840">
                <a:tc>
                  <a:txBody>
                    <a:bodyPr/>
                    <a:lstStyle/>
                    <a:p>
                      <a:r>
                        <a:rPr lang="en-US" sz="2400" dirty="0">
                          <a:latin typeface="Roboto" panose="02000000000000000000" pitchFamily="2" charset="0"/>
                          <a:ea typeface="Roboto" panose="02000000000000000000" pitchFamily="2" charset="0"/>
                        </a:rPr>
                        <a:t>Average number of questions answered correctly on the first statistics exam</a:t>
                      </a:r>
                    </a:p>
                  </a:txBody>
                  <a:tcPr>
                    <a:lnB w="12700" cap="flat" cmpd="sng" algn="ctr">
                      <a:solidFill>
                        <a:srgbClr val="103C63"/>
                      </a:solidFill>
                      <a:prstDash val="solid"/>
                      <a:round/>
                      <a:headEnd type="none" w="med" len="med"/>
                      <a:tailEnd type="none" w="med" len="med"/>
                    </a:lnB>
                    <a:solidFill>
                      <a:schemeClr val="bg1"/>
                    </a:solidFill>
                  </a:tcPr>
                </a:tc>
                <a:extLst>
                  <a:ext uri="{0D108BD9-81ED-4DB2-BD59-A6C34878D82A}">
                    <a16:rowId xmlns="" xmlns:a16="http://schemas.microsoft.com/office/drawing/2014/main" val="1655616530"/>
                  </a:ext>
                </a:extLst>
              </a:tr>
              <a:tr h="370840">
                <a:tc>
                  <a:txBody>
                    <a:bodyPr/>
                    <a:lstStyle/>
                    <a:p>
                      <a:r>
                        <a:rPr lang="en-US" sz="2400">
                          <a:latin typeface="Roboto" panose="02000000000000000000" pitchFamily="2" charset="0"/>
                          <a:ea typeface="Roboto" panose="02000000000000000000" pitchFamily="2" charset="0"/>
                        </a:rPr>
                        <a:t>Predicted winner of an election, based on exit polls</a:t>
                      </a:r>
                    </a:p>
                  </a:txBody>
                  <a:tcPr>
                    <a:lnT w="12700" cap="flat" cmpd="sng" algn="ctr">
                      <a:solidFill>
                        <a:srgbClr val="103C63"/>
                      </a:solidFill>
                      <a:prstDash val="solid"/>
                      <a:round/>
                      <a:headEnd type="none" w="med" len="med"/>
                      <a:tailEnd type="none" w="med" len="med"/>
                    </a:lnT>
                    <a:lnB w="12700" cap="flat" cmpd="sng" algn="ctr">
                      <a:solidFill>
                        <a:srgbClr val="103C63"/>
                      </a:solidFill>
                      <a:prstDash val="solid"/>
                      <a:round/>
                      <a:headEnd type="none" w="med" len="med"/>
                      <a:tailEnd type="none" w="med" len="med"/>
                    </a:lnB>
                    <a:solidFill>
                      <a:schemeClr val="bg1"/>
                    </a:solidFill>
                  </a:tcPr>
                </a:tc>
                <a:extLst>
                  <a:ext uri="{0D108BD9-81ED-4DB2-BD59-A6C34878D82A}">
                    <a16:rowId xmlns="" xmlns:a16="http://schemas.microsoft.com/office/drawing/2014/main" val="1127279124"/>
                  </a:ext>
                </a:extLst>
              </a:tr>
              <a:tr h="370840">
                <a:tc>
                  <a:txBody>
                    <a:bodyPr/>
                    <a:lstStyle/>
                    <a:p>
                      <a:r>
                        <a:rPr lang="en-US" sz="2400" dirty="0">
                          <a:latin typeface="Roboto" panose="02000000000000000000" pitchFamily="2" charset="0"/>
                          <a:ea typeface="Roboto" panose="02000000000000000000" pitchFamily="2" charset="0"/>
                        </a:rPr>
                        <a:t>Average number of books owned by the students in your class</a:t>
                      </a:r>
                    </a:p>
                  </a:txBody>
                  <a:tcPr>
                    <a:lnT w="12700" cap="flat" cmpd="sng" algn="ctr">
                      <a:solidFill>
                        <a:srgbClr val="103C63"/>
                      </a:solidFill>
                      <a:prstDash val="solid"/>
                      <a:round/>
                      <a:headEnd type="none" w="med" len="med"/>
                      <a:tailEnd type="none" w="med" len="med"/>
                    </a:lnT>
                    <a:lnB w="12700" cap="flat" cmpd="sng" algn="ctr">
                      <a:solidFill>
                        <a:srgbClr val="103C63"/>
                      </a:solidFill>
                      <a:prstDash val="solid"/>
                      <a:round/>
                      <a:headEnd type="none" w="med" len="med"/>
                      <a:tailEnd type="none" w="med" len="med"/>
                    </a:lnB>
                    <a:solidFill>
                      <a:schemeClr val="bg1"/>
                    </a:solidFill>
                  </a:tcPr>
                </a:tc>
                <a:extLst>
                  <a:ext uri="{0D108BD9-81ED-4DB2-BD59-A6C34878D82A}">
                    <a16:rowId xmlns="" xmlns:a16="http://schemas.microsoft.com/office/drawing/2014/main" val="3558720372"/>
                  </a:ext>
                </a:extLst>
              </a:tr>
            </a:tbl>
          </a:graphicData>
        </a:graphic>
      </p:graphicFrame>
      <p:graphicFrame>
        <p:nvGraphicFramePr>
          <p:cNvPr id="6" name="Table 5" title="Table of terminology">
            <a:extLst>
              <a:ext uri="{FF2B5EF4-FFF2-40B4-BE49-F238E27FC236}">
                <a16:creationId xmlns="" xmlns:a16="http://schemas.microsoft.com/office/drawing/2014/main" id="{A2E477AB-33F7-9E8A-B3C5-1896A92930AE}"/>
              </a:ext>
            </a:extLst>
          </p:cNvPr>
          <p:cNvGraphicFramePr>
            <a:graphicFrameLocks/>
          </p:cNvGraphicFramePr>
          <p:nvPr>
            <p:extLst>
              <p:ext uri="{D42A27DB-BD31-4B8C-83A1-F6EECF244321}">
                <p14:modId xmlns:p14="http://schemas.microsoft.com/office/powerpoint/2010/main" val="1769230580"/>
              </p:ext>
            </p:extLst>
          </p:nvPr>
        </p:nvGraphicFramePr>
        <p:xfrm>
          <a:off x="7602400" y="2860481"/>
          <a:ext cx="3857203" cy="3578333"/>
        </p:xfrm>
        <a:graphic>
          <a:graphicData uri="http://schemas.openxmlformats.org/drawingml/2006/table">
            <a:tbl>
              <a:tblPr firstRow="1" bandRow="1">
                <a:tableStyleId>{5C22544A-7EE6-4342-B048-85BDC9FD1C3A}</a:tableStyleId>
              </a:tblPr>
              <a:tblGrid>
                <a:gridCol w="3857203">
                  <a:extLst>
                    <a:ext uri="{9D8B030D-6E8A-4147-A177-3AD203B41FA5}">
                      <a16:colId xmlns="" xmlns:a16="http://schemas.microsoft.com/office/drawing/2014/main" val="3677246405"/>
                    </a:ext>
                  </a:extLst>
                </a:gridCol>
              </a:tblGrid>
              <a:tr h="374904">
                <a:tc>
                  <a:txBody>
                    <a:bodyPr/>
                    <a:lstStyle/>
                    <a:p>
                      <a:r>
                        <a:rPr lang="en-US" dirty="0">
                          <a:latin typeface="Roboto" panose="02000000000000000000" pitchFamily="2" charset="0"/>
                          <a:ea typeface="Roboto" panose="02000000000000000000" pitchFamily="2" charset="0"/>
                        </a:rPr>
                        <a:t>Terminology</a:t>
                      </a:r>
                    </a:p>
                  </a:txBody>
                  <a:tcPr>
                    <a:solidFill>
                      <a:srgbClr val="103C63"/>
                    </a:solidFill>
                  </a:tcPr>
                </a:tc>
                <a:extLst>
                  <a:ext uri="{0D108BD9-81ED-4DB2-BD59-A6C34878D82A}">
                    <a16:rowId xmlns="" xmlns:a16="http://schemas.microsoft.com/office/drawing/2014/main" val="2092505364"/>
                  </a:ext>
                </a:extLst>
              </a:tr>
              <a:tr h="1172228">
                <a:tc>
                  <a:txBody>
                    <a:bodyPr/>
                    <a:lstStyle/>
                    <a:p>
                      <a:pPr algn="ctr"/>
                      <a:r>
                        <a:rPr lang="en-US" sz="1600" b="1" dirty="0">
                          <a:latin typeface="Roboto" panose="02000000000000000000" pitchFamily="2" charset="0"/>
                          <a:ea typeface="Roboto" panose="02000000000000000000" pitchFamily="2" charset="0"/>
                        </a:rPr>
                        <a:t>Population parameter, descriptive statistic, continuous quantitative variable</a:t>
                      </a:r>
                    </a:p>
                  </a:txBody>
                  <a:tcPr anchor="ctr">
                    <a:lnB w="12700" cap="flat" cmpd="sng" algn="ctr">
                      <a:solidFill>
                        <a:srgbClr val="103C63"/>
                      </a:solidFill>
                      <a:prstDash val="solid"/>
                      <a:round/>
                      <a:headEnd type="none" w="med" len="med"/>
                      <a:tailEnd type="none" w="med" len="med"/>
                    </a:lnB>
                    <a:solidFill>
                      <a:schemeClr val="bg1"/>
                    </a:solidFill>
                  </a:tcPr>
                </a:tc>
                <a:extLst>
                  <a:ext uri="{0D108BD9-81ED-4DB2-BD59-A6C34878D82A}">
                    <a16:rowId xmlns="" xmlns:a16="http://schemas.microsoft.com/office/drawing/2014/main" val="1655616530"/>
                  </a:ext>
                </a:extLst>
              </a:tr>
              <a:tr h="842481">
                <a:tc>
                  <a:txBody>
                    <a:bodyPr/>
                    <a:lstStyle/>
                    <a:p>
                      <a:pPr algn="ctr"/>
                      <a:r>
                        <a:rPr lang="en-US" sz="1600" b="1" dirty="0">
                          <a:latin typeface="Roboto" panose="02000000000000000000" pitchFamily="2" charset="0"/>
                          <a:ea typeface="Roboto" panose="02000000000000000000" pitchFamily="2" charset="0"/>
                        </a:rPr>
                        <a:t>Sample statistic, inferential statistic, categorical variable</a:t>
                      </a:r>
                    </a:p>
                  </a:txBody>
                  <a:tcPr anchor="ctr">
                    <a:lnT w="12700" cap="flat" cmpd="sng" algn="ctr">
                      <a:solidFill>
                        <a:srgbClr val="103C63"/>
                      </a:solidFill>
                      <a:prstDash val="solid"/>
                      <a:round/>
                      <a:headEnd type="none" w="med" len="med"/>
                      <a:tailEnd type="none" w="med" len="med"/>
                    </a:lnT>
                    <a:lnB w="12700" cap="flat" cmpd="sng" algn="ctr">
                      <a:solidFill>
                        <a:srgbClr val="103C63"/>
                      </a:solidFill>
                      <a:prstDash val="solid"/>
                      <a:round/>
                      <a:headEnd type="none" w="med" len="med"/>
                      <a:tailEnd type="none" w="med" len="med"/>
                    </a:lnB>
                    <a:solidFill>
                      <a:schemeClr val="bg1"/>
                    </a:solidFill>
                  </a:tcPr>
                </a:tc>
                <a:extLst>
                  <a:ext uri="{0D108BD9-81ED-4DB2-BD59-A6C34878D82A}">
                    <a16:rowId xmlns="" xmlns:a16="http://schemas.microsoft.com/office/drawing/2014/main" val="1127279124"/>
                  </a:ext>
                </a:extLst>
              </a:tr>
              <a:tr h="1188720">
                <a:tc>
                  <a:txBody>
                    <a:bodyPr/>
                    <a:lstStyle/>
                    <a:p>
                      <a:pPr algn="ctr"/>
                      <a:r>
                        <a:rPr lang="en-US" sz="1600" b="1" dirty="0">
                          <a:latin typeface="Roboto" panose="02000000000000000000" pitchFamily="2" charset="0"/>
                          <a:ea typeface="Roboto" panose="02000000000000000000" pitchFamily="2" charset="0"/>
                        </a:rPr>
                        <a:t>Population parameter, descriptive statistic, discrete quantitative variable</a:t>
                      </a:r>
                    </a:p>
                  </a:txBody>
                  <a:tcPr anchor="ctr">
                    <a:lnT w="12700" cap="flat" cmpd="sng" algn="ctr">
                      <a:solidFill>
                        <a:srgbClr val="103C63"/>
                      </a:solidFill>
                      <a:prstDash val="solid"/>
                      <a:round/>
                      <a:headEnd type="none" w="med" len="med"/>
                      <a:tailEnd type="none" w="med" len="med"/>
                    </a:lnT>
                    <a:lnB w="12700" cap="flat" cmpd="sng" algn="ctr">
                      <a:solidFill>
                        <a:srgbClr val="103C63"/>
                      </a:solidFill>
                      <a:prstDash val="solid"/>
                      <a:round/>
                      <a:headEnd type="none" w="med" len="med"/>
                      <a:tailEnd type="none" w="med" len="med"/>
                    </a:lnB>
                    <a:solidFill>
                      <a:schemeClr val="bg1"/>
                    </a:solidFill>
                  </a:tcPr>
                </a:tc>
                <a:extLst>
                  <a:ext uri="{0D108BD9-81ED-4DB2-BD59-A6C34878D82A}">
                    <a16:rowId xmlns="" xmlns:a16="http://schemas.microsoft.com/office/drawing/2014/main" val="3558720372"/>
                  </a:ext>
                </a:extLst>
              </a:tr>
            </a:tbl>
          </a:graphicData>
        </a:graphic>
      </p:graphicFrame>
      <p:graphicFrame>
        <p:nvGraphicFramePr>
          <p:cNvPr id="7" name="Table 8" title="Table of terminology options">
            <a:extLst>
              <a:ext uri="{FF2B5EF4-FFF2-40B4-BE49-F238E27FC236}">
                <a16:creationId xmlns="" xmlns:a16="http://schemas.microsoft.com/office/drawing/2014/main" id="{91F6134B-5A7E-6D42-E939-49559051F4CE}"/>
              </a:ext>
            </a:extLst>
          </p:cNvPr>
          <p:cNvGraphicFramePr>
            <a:graphicFrameLocks/>
          </p:cNvGraphicFramePr>
          <p:nvPr>
            <p:extLst>
              <p:ext uri="{D42A27DB-BD31-4B8C-83A1-F6EECF244321}">
                <p14:modId xmlns:p14="http://schemas.microsoft.com/office/powerpoint/2010/main" val="2598470357"/>
              </p:ext>
            </p:extLst>
          </p:nvPr>
        </p:nvGraphicFramePr>
        <p:xfrm>
          <a:off x="434098" y="2852322"/>
          <a:ext cx="2754630" cy="3108960"/>
        </p:xfrm>
        <a:graphic>
          <a:graphicData uri="http://schemas.openxmlformats.org/drawingml/2006/table">
            <a:tbl>
              <a:tblPr firstRow="1" bandRow="1">
                <a:tableStyleId>{5C22544A-7EE6-4342-B048-85BDC9FD1C3A}</a:tableStyleId>
              </a:tblPr>
              <a:tblGrid>
                <a:gridCol w="2754630">
                  <a:extLst>
                    <a:ext uri="{9D8B030D-6E8A-4147-A177-3AD203B41FA5}">
                      <a16:colId xmlns="" xmlns:a16="http://schemas.microsoft.com/office/drawing/2014/main" val="2389242717"/>
                    </a:ext>
                  </a:extLst>
                </a:gridCol>
              </a:tblGrid>
              <a:tr h="357596">
                <a:tc>
                  <a:txBody>
                    <a:bodyPr/>
                    <a:lstStyle/>
                    <a:p>
                      <a:r>
                        <a:rPr lang="en-US" dirty="0">
                          <a:latin typeface="Roboto" panose="02000000000000000000" pitchFamily="2" charset="0"/>
                          <a:ea typeface="Roboto" panose="02000000000000000000" pitchFamily="2" charset="0"/>
                        </a:rPr>
                        <a:t>Terminology options</a:t>
                      </a:r>
                    </a:p>
                  </a:txBody>
                  <a:tcPr>
                    <a:solidFill>
                      <a:srgbClr val="103C63"/>
                    </a:solidFill>
                  </a:tcPr>
                </a:tc>
                <a:extLst>
                  <a:ext uri="{0D108BD9-81ED-4DB2-BD59-A6C34878D82A}">
                    <a16:rowId xmlns="" xmlns:a16="http://schemas.microsoft.com/office/drawing/2014/main" val="2092505364"/>
                  </a:ext>
                </a:extLst>
              </a:tr>
              <a:tr h="297996">
                <a:tc>
                  <a:txBody>
                    <a:bodyPr/>
                    <a:lstStyle/>
                    <a:p>
                      <a:r>
                        <a:rPr lang="en-US" sz="1400">
                          <a:latin typeface="Roboto" panose="02000000000000000000" pitchFamily="2" charset="0"/>
                          <a:ea typeface="Roboto" panose="02000000000000000000" pitchFamily="2" charset="0"/>
                        </a:rPr>
                        <a:t>Descriptive statistics</a:t>
                      </a:r>
                    </a:p>
                  </a:txBody>
                  <a:tcPr>
                    <a:solidFill>
                      <a:schemeClr val="bg1"/>
                    </a:solidFill>
                  </a:tcPr>
                </a:tc>
                <a:extLst>
                  <a:ext uri="{0D108BD9-81ED-4DB2-BD59-A6C34878D82A}">
                    <a16:rowId xmlns="" xmlns:a16="http://schemas.microsoft.com/office/drawing/2014/main" val="1655616530"/>
                  </a:ext>
                </a:extLst>
              </a:tr>
              <a:tr h="297996">
                <a:tc>
                  <a:txBody>
                    <a:bodyPr/>
                    <a:lstStyle/>
                    <a:p>
                      <a:r>
                        <a:rPr lang="en-US" sz="1400" dirty="0">
                          <a:latin typeface="Roboto" panose="02000000000000000000" pitchFamily="2" charset="0"/>
                          <a:ea typeface="Roboto" panose="02000000000000000000" pitchFamily="2" charset="0"/>
                        </a:rPr>
                        <a:t>Inferential statistics</a:t>
                      </a:r>
                    </a:p>
                  </a:txBody>
                  <a:tcPr>
                    <a:solidFill>
                      <a:schemeClr val="bg1"/>
                    </a:solidFill>
                  </a:tcPr>
                </a:tc>
                <a:extLst>
                  <a:ext uri="{0D108BD9-81ED-4DB2-BD59-A6C34878D82A}">
                    <a16:rowId xmlns="" xmlns:a16="http://schemas.microsoft.com/office/drawing/2014/main" val="1127279124"/>
                  </a:ext>
                </a:extLst>
              </a:tr>
              <a:tr h="297996">
                <a:tc>
                  <a:txBody>
                    <a:bodyPr/>
                    <a:lstStyle/>
                    <a:p>
                      <a:r>
                        <a:rPr lang="en-US" sz="1400">
                          <a:latin typeface="Roboto" panose="02000000000000000000" pitchFamily="2" charset="0"/>
                          <a:ea typeface="Roboto" panose="02000000000000000000" pitchFamily="2" charset="0"/>
                        </a:rPr>
                        <a:t>Population</a:t>
                      </a:r>
                    </a:p>
                  </a:txBody>
                  <a:tcPr>
                    <a:solidFill>
                      <a:schemeClr val="bg1"/>
                    </a:solidFill>
                  </a:tcPr>
                </a:tc>
                <a:extLst>
                  <a:ext uri="{0D108BD9-81ED-4DB2-BD59-A6C34878D82A}">
                    <a16:rowId xmlns="" xmlns:a16="http://schemas.microsoft.com/office/drawing/2014/main" val="3558720372"/>
                  </a:ext>
                </a:extLst>
              </a:tr>
              <a:tr h="297996">
                <a:tc>
                  <a:txBody>
                    <a:bodyPr/>
                    <a:lstStyle/>
                    <a:p>
                      <a:r>
                        <a:rPr lang="en-US" sz="1400">
                          <a:latin typeface="Roboto" panose="02000000000000000000" pitchFamily="2" charset="0"/>
                          <a:ea typeface="Roboto" panose="02000000000000000000" pitchFamily="2" charset="0"/>
                        </a:rPr>
                        <a:t>Sample</a:t>
                      </a:r>
                    </a:p>
                  </a:txBody>
                  <a:tcPr>
                    <a:solidFill>
                      <a:schemeClr val="bg1"/>
                    </a:solidFill>
                  </a:tcPr>
                </a:tc>
                <a:extLst>
                  <a:ext uri="{0D108BD9-81ED-4DB2-BD59-A6C34878D82A}">
                    <a16:rowId xmlns="" xmlns:a16="http://schemas.microsoft.com/office/drawing/2014/main" val="1446836973"/>
                  </a:ext>
                </a:extLst>
              </a:tr>
              <a:tr h="297996">
                <a:tc>
                  <a:txBody>
                    <a:bodyPr/>
                    <a:lstStyle/>
                    <a:p>
                      <a:r>
                        <a:rPr lang="en-US" sz="1400">
                          <a:latin typeface="Roboto" panose="02000000000000000000" pitchFamily="2" charset="0"/>
                          <a:ea typeface="Roboto" panose="02000000000000000000" pitchFamily="2" charset="0"/>
                        </a:rPr>
                        <a:t>Parameter</a:t>
                      </a:r>
                    </a:p>
                  </a:txBody>
                  <a:tcPr>
                    <a:solidFill>
                      <a:schemeClr val="bg1"/>
                    </a:solidFill>
                  </a:tcPr>
                </a:tc>
                <a:extLst>
                  <a:ext uri="{0D108BD9-81ED-4DB2-BD59-A6C34878D82A}">
                    <a16:rowId xmlns="" xmlns:a16="http://schemas.microsoft.com/office/drawing/2014/main" val="2489061098"/>
                  </a:ext>
                </a:extLst>
              </a:tr>
              <a:tr h="297996">
                <a:tc>
                  <a:txBody>
                    <a:bodyPr/>
                    <a:lstStyle/>
                    <a:p>
                      <a:r>
                        <a:rPr lang="en-US" sz="1400">
                          <a:latin typeface="Roboto" panose="02000000000000000000" pitchFamily="2" charset="0"/>
                          <a:ea typeface="Roboto" panose="02000000000000000000" pitchFamily="2" charset="0"/>
                        </a:rPr>
                        <a:t>Statistic</a:t>
                      </a:r>
                    </a:p>
                  </a:txBody>
                  <a:tcPr>
                    <a:solidFill>
                      <a:schemeClr val="bg1"/>
                    </a:solidFill>
                  </a:tcPr>
                </a:tc>
                <a:extLst>
                  <a:ext uri="{0D108BD9-81ED-4DB2-BD59-A6C34878D82A}">
                    <a16:rowId xmlns="" xmlns:a16="http://schemas.microsoft.com/office/drawing/2014/main" val="502324085"/>
                  </a:ext>
                </a:extLst>
              </a:tr>
              <a:tr h="297996">
                <a:tc>
                  <a:txBody>
                    <a:bodyPr/>
                    <a:lstStyle/>
                    <a:p>
                      <a:r>
                        <a:rPr lang="en-US" sz="1400">
                          <a:latin typeface="Roboto" panose="02000000000000000000" pitchFamily="2" charset="0"/>
                          <a:ea typeface="Roboto" panose="02000000000000000000" pitchFamily="2" charset="0"/>
                        </a:rPr>
                        <a:t>Continuous quantitative variable</a:t>
                      </a:r>
                    </a:p>
                  </a:txBody>
                  <a:tcPr>
                    <a:solidFill>
                      <a:schemeClr val="bg1"/>
                    </a:solidFill>
                  </a:tcPr>
                </a:tc>
                <a:extLst>
                  <a:ext uri="{0D108BD9-81ED-4DB2-BD59-A6C34878D82A}">
                    <a16:rowId xmlns="" xmlns:a16="http://schemas.microsoft.com/office/drawing/2014/main" val="3685190493"/>
                  </a:ext>
                </a:extLst>
              </a:tr>
              <a:tr h="297996">
                <a:tc>
                  <a:txBody>
                    <a:bodyPr/>
                    <a:lstStyle/>
                    <a:p>
                      <a:r>
                        <a:rPr lang="en-US" sz="1400">
                          <a:latin typeface="Roboto" panose="02000000000000000000" pitchFamily="2" charset="0"/>
                          <a:ea typeface="Roboto" panose="02000000000000000000" pitchFamily="2" charset="0"/>
                        </a:rPr>
                        <a:t>Discrete quantitative variable</a:t>
                      </a:r>
                    </a:p>
                  </a:txBody>
                  <a:tcPr>
                    <a:solidFill>
                      <a:schemeClr val="bg1"/>
                    </a:solidFill>
                  </a:tcPr>
                </a:tc>
                <a:extLst>
                  <a:ext uri="{0D108BD9-81ED-4DB2-BD59-A6C34878D82A}">
                    <a16:rowId xmlns="" xmlns:a16="http://schemas.microsoft.com/office/drawing/2014/main" val="2728405024"/>
                  </a:ext>
                </a:extLst>
              </a:tr>
              <a:tr h="297996">
                <a:tc>
                  <a:txBody>
                    <a:bodyPr/>
                    <a:lstStyle/>
                    <a:p>
                      <a:r>
                        <a:rPr lang="en-US" sz="1400" dirty="0">
                          <a:latin typeface="Roboto" panose="02000000000000000000" pitchFamily="2" charset="0"/>
                          <a:ea typeface="Roboto" panose="02000000000000000000" pitchFamily="2" charset="0"/>
                        </a:rPr>
                        <a:t>Categorical variable</a:t>
                      </a:r>
                    </a:p>
                  </a:txBody>
                  <a:tcPr>
                    <a:solidFill>
                      <a:schemeClr val="bg1"/>
                    </a:solidFill>
                  </a:tcPr>
                </a:tc>
                <a:extLst>
                  <a:ext uri="{0D108BD9-81ED-4DB2-BD59-A6C34878D82A}">
                    <a16:rowId xmlns="" xmlns:a16="http://schemas.microsoft.com/office/drawing/2014/main" val="3319019245"/>
                  </a:ext>
                </a:extLst>
              </a:tr>
            </a:tbl>
          </a:graphicData>
        </a:graphic>
      </p:graphicFrame>
      <p:sp>
        <p:nvSpPr>
          <p:cNvPr id="9" name="Rectangle 8" title="Blank rectangle hiding answers">
            <a:extLst>
              <a:ext uri="{FF2B5EF4-FFF2-40B4-BE49-F238E27FC236}">
                <a16:creationId xmlns="" xmlns:a16="http://schemas.microsoft.com/office/drawing/2014/main" id="{2BC107F6-2582-A77E-7459-A62F32C7A7B8}"/>
              </a:ext>
            </a:extLst>
          </p:cNvPr>
          <p:cNvSpPr/>
          <p:nvPr/>
        </p:nvSpPr>
        <p:spPr>
          <a:xfrm>
            <a:off x="7602400" y="5349240"/>
            <a:ext cx="3943312" cy="114363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title="Blank rectangle hiding answers">
            <a:extLst>
              <a:ext uri="{FF2B5EF4-FFF2-40B4-BE49-F238E27FC236}">
                <a16:creationId xmlns="" xmlns:a16="http://schemas.microsoft.com/office/drawing/2014/main" id="{92AE8E0D-7320-E557-F463-93D80E89F9A7}"/>
              </a:ext>
            </a:extLst>
          </p:cNvPr>
          <p:cNvSpPr/>
          <p:nvPr/>
        </p:nvSpPr>
        <p:spPr>
          <a:xfrm>
            <a:off x="7582705" y="4553868"/>
            <a:ext cx="3943312" cy="18926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61589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9EFBBAA-5CCB-A6F9-F027-606A195EA560}"/>
              </a:ext>
            </a:extLst>
          </p:cNvPr>
          <p:cNvSpPr>
            <a:spLocks noGrp="1"/>
          </p:cNvSpPr>
          <p:nvPr>
            <p:ph type="title"/>
          </p:nvPr>
        </p:nvSpPr>
        <p:spPr/>
        <p:txBody>
          <a:bodyPr/>
          <a:lstStyle/>
          <a:p>
            <a:r>
              <a:rPr lang="en-US" b="1">
                <a:solidFill>
                  <a:srgbClr val="103C63"/>
                </a:solidFill>
                <a:latin typeface="Roboto" panose="02000000000000000000" pitchFamily="2" charset="0"/>
                <a:ea typeface="Roboto" panose="02000000000000000000" pitchFamily="2" charset="0"/>
              </a:rPr>
              <a:t>Scales of measurement</a:t>
            </a:r>
          </a:p>
        </p:txBody>
      </p:sp>
      <p:sp>
        <p:nvSpPr>
          <p:cNvPr id="3" name="Content Placeholder 2">
            <a:extLst>
              <a:ext uri="{FF2B5EF4-FFF2-40B4-BE49-F238E27FC236}">
                <a16:creationId xmlns="" xmlns:a16="http://schemas.microsoft.com/office/drawing/2014/main" id="{6E377BEC-2FE9-E995-7A24-4D0A31DEA388}"/>
              </a:ext>
            </a:extLst>
          </p:cNvPr>
          <p:cNvSpPr>
            <a:spLocks noGrp="1"/>
          </p:cNvSpPr>
          <p:nvPr>
            <p:ph idx="1"/>
          </p:nvPr>
        </p:nvSpPr>
        <p:spPr>
          <a:xfrm>
            <a:off x="838199" y="1825625"/>
            <a:ext cx="10515601" cy="4667250"/>
          </a:xfrm>
        </p:spPr>
        <p:txBody>
          <a:bodyPr>
            <a:normAutofit/>
          </a:bodyPr>
          <a:lstStyle/>
          <a:p>
            <a:pPr marL="0" indent="0">
              <a:buNone/>
            </a:pPr>
            <a:r>
              <a:rPr lang="en-US">
                <a:effectLst/>
                <a:latin typeface="Roboto" panose="02000000000000000000" pitchFamily="2" charset="0"/>
                <a:ea typeface="Roboto" panose="02000000000000000000" pitchFamily="2" charset="0"/>
              </a:rPr>
              <a:t>Numbers mean different things in different situations:</a:t>
            </a:r>
          </a:p>
          <a:p>
            <a:pPr marL="920750" indent="-266700">
              <a:buFont typeface="Wingdings" pitchFamily="2" charset="2"/>
              <a:buChar char="v"/>
            </a:pPr>
            <a:r>
              <a:rPr lang="en-US" sz="2000">
                <a:latin typeface="Roboto" panose="02000000000000000000" pitchFamily="2" charset="0"/>
                <a:ea typeface="Roboto" panose="02000000000000000000" pitchFamily="2" charset="0"/>
              </a:rPr>
              <a:t>What number were you wearing in the race?    	“5” </a:t>
            </a:r>
          </a:p>
          <a:p>
            <a:pPr marL="920750" indent="-266700">
              <a:buFont typeface="Wingdings" pitchFamily="2" charset="2"/>
              <a:buChar char="v"/>
            </a:pPr>
            <a:r>
              <a:rPr lang="en-US" sz="2000">
                <a:effectLst/>
                <a:latin typeface="Roboto" panose="02000000000000000000" pitchFamily="2" charset="0"/>
                <a:ea typeface="Roboto" panose="02000000000000000000" pitchFamily="2" charset="0"/>
              </a:rPr>
              <a:t>What place did you finish in</a:t>
            </a:r>
            <a:r>
              <a:rPr lang="en-US" sz="2000">
                <a:latin typeface="Roboto" panose="02000000000000000000" pitchFamily="2" charset="0"/>
                <a:ea typeface="Roboto" panose="02000000000000000000" pitchFamily="2" charset="0"/>
              </a:rPr>
              <a:t>?                            	“5”</a:t>
            </a:r>
          </a:p>
          <a:p>
            <a:pPr marL="920750" indent="-266700">
              <a:buFont typeface="Wingdings" pitchFamily="2" charset="2"/>
              <a:buChar char="v"/>
            </a:pPr>
            <a:r>
              <a:rPr lang="en-US" sz="2000">
                <a:effectLst/>
                <a:latin typeface="Roboto" panose="02000000000000000000" pitchFamily="2" charset="0"/>
                <a:ea typeface="Roboto" panose="02000000000000000000" pitchFamily="2" charset="0"/>
              </a:rPr>
              <a:t>How many minutes did it take you to </a:t>
            </a:r>
            <a:r>
              <a:rPr lang="en-US" sz="2000">
                <a:latin typeface="Roboto" panose="02000000000000000000" pitchFamily="2" charset="0"/>
                <a:ea typeface="Roboto" panose="02000000000000000000" pitchFamily="2" charset="0"/>
              </a:rPr>
              <a:t>finish?	“5”</a:t>
            </a:r>
            <a:endParaRPr lang="en-US" sz="2000">
              <a:effectLst/>
              <a:latin typeface="Roboto" panose="02000000000000000000" pitchFamily="2" charset="0"/>
              <a:ea typeface="Roboto" panose="02000000000000000000" pitchFamily="2" charset="0"/>
            </a:endParaRPr>
          </a:p>
          <a:p>
            <a:pPr marL="0" indent="0">
              <a:buNone/>
            </a:pPr>
            <a:endParaRPr lang="en-US" sz="1000" b="1">
              <a:latin typeface="Roboto" panose="02000000000000000000" pitchFamily="2" charset="0"/>
              <a:ea typeface="Roboto" panose="02000000000000000000" pitchFamily="2" charset="0"/>
            </a:endParaRPr>
          </a:p>
          <a:p>
            <a:pPr marL="9525" indent="0">
              <a:buNone/>
            </a:pPr>
            <a:endParaRPr lang="en-US" sz="2400">
              <a:latin typeface="Roboto" panose="02000000000000000000" pitchFamily="2" charset="0"/>
              <a:ea typeface="Roboto" panose="02000000000000000000" pitchFamily="2" charset="0"/>
            </a:endParaRPr>
          </a:p>
          <a:p>
            <a:pPr marL="9525" indent="0">
              <a:buNone/>
            </a:pPr>
            <a:r>
              <a:rPr lang="en-US" sz="2400">
                <a:latin typeface="Roboto" panose="02000000000000000000" pitchFamily="2" charset="0"/>
                <a:ea typeface="Roboto" panose="02000000000000000000" pitchFamily="2" charset="0"/>
              </a:rPr>
              <a:t>These numbers mean different things because they each represent a different scale of measurement.</a:t>
            </a:r>
          </a:p>
        </p:txBody>
      </p:sp>
      <p:grpSp>
        <p:nvGrpSpPr>
          <p:cNvPr id="11" name="Group 10" title="Page 11">
            <a:extLst>
              <a:ext uri="{FF2B5EF4-FFF2-40B4-BE49-F238E27FC236}">
                <a16:creationId xmlns="" xmlns:a16="http://schemas.microsoft.com/office/drawing/2014/main" id="{98E30B3A-F5C7-B100-9B9B-C86414113FE9}"/>
              </a:ext>
            </a:extLst>
          </p:cNvPr>
          <p:cNvGrpSpPr/>
          <p:nvPr/>
        </p:nvGrpSpPr>
        <p:grpSpPr>
          <a:xfrm>
            <a:off x="11565404" y="6113574"/>
            <a:ext cx="626596" cy="744426"/>
            <a:chOff x="11565403" y="5993216"/>
            <a:chExt cx="626596" cy="744426"/>
          </a:xfrm>
        </p:grpSpPr>
        <p:pic>
          <p:nvPicPr>
            <p:cNvPr id="12" name="Picture 11" descr="Decorative">
              <a:extLst>
                <a:ext uri="{FF2B5EF4-FFF2-40B4-BE49-F238E27FC236}">
                  <a16:creationId xmlns="" xmlns:a16="http://schemas.microsoft.com/office/drawing/2014/main" id="{F74E0FED-AABE-D110-186D-0025FAAB104C}"/>
                </a:ext>
              </a:extLst>
            </p:cNvPr>
            <p:cNvPicPr>
              <a:picLocks noChangeAspect="1"/>
            </p:cNvPicPr>
            <p:nvPr/>
          </p:nvPicPr>
          <p:blipFill>
            <a:blip r:embed="rId2"/>
            <a:stretch>
              <a:fillRect/>
            </a:stretch>
          </p:blipFill>
          <p:spPr>
            <a:xfrm>
              <a:off x="11565406" y="5993216"/>
              <a:ext cx="626593" cy="744426"/>
            </a:xfrm>
            <a:prstGeom prst="rect">
              <a:avLst/>
            </a:prstGeom>
          </p:spPr>
        </p:pic>
        <p:pic>
          <p:nvPicPr>
            <p:cNvPr id="13" name="Graphic 12" descr="Open book outline">
              <a:extLst>
                <a:ext uri="{FF2B5EF4-FFF2-40B4-BE49-F238E27FC236}">
                  <a16:creationId xmlns="" xmlns:a16="http://schemas.microsoft.com/office/drawing/2014/main" id="{B585E812-DE23-C125-6A71-507C2D749CF6}"/>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11585099" y="5995823"/>
              <a:ext cx="587205" cy="587205"/>
            </a:xfrm>
            <a:prstGeom prst="rect">
              <a:avLst/>
            </a:prstGeom>
          </p:spPr>
        </p:pic>
        <p:sp>
          <p:nvSpPr>
            <p:cNvPr id="17" name="TextBox 16">
              <a:extLst>
                <a:ext uri="{FF2B5EF4-FFF2-40B4-BE49-F238E27FC236}">
                  <a16:creationId xmlns="" xmlns:a16="http://schemas.microsoft.com/office/drawing/2014/main" id="{D7EA205D-689A-B85C-8C57-E40B366CFEA5}"/>
                </a:ext>
              </a:extLst>
            </p:cNvPr>
            <p:cNvSpPr txBox="1"/>
            <p:nvPr/>
          </p:nvSpPr>
          <p:spPr>
            <a:xfrm>
              <a:off x="11565403" y="6491421"/>
              <a:ext cx="626595" cy="246221"/>
            </a:xfrm>
            <a:prstGeom prst="rect">
              <a:avLst/>
            </a:prstGeom>
            <a:noFill/>
          </p:spPr>
          <p:txBody>
            <a:bodyPr wrap="square" rtlCol="0">
              <a:spAutoFit/>
            </a:bodyPr>
            <a:lstStyle/>
            <a:p>
              <a:pPr algn="ctr"/>
              <a:r>
                <a:rPr lang="en-US" sz="1000">
                  <a:solidFill>
                    <a:schemeClr val="bg1"/>
                  </a:solidFill>
                  <a:latin typeface="Roboto" panose="02000000000000000000" pitchFamily="2" charset="0"/>
                  <a:ea typeface="Roboto" panose="02000000000000000000" pitchFamily="2" charset="0"/>
                </a:rPr>
                <a:t>11</a:t>
              </a:r>
            </a:p>
          </p:txBody>
        </p:sp>
      </p:grpSp>
    </p:spTree>
    <p:extLst>
      <p:ext uri="{BB962C8B-B14F-4D97-AF65-F5344CB8AC3E}">
        <p14:creationId xmlns:p14="http://schemas.microsoft.com/office/powerpoint/2010/main" val="395546436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9EFBBAA-5CCB-A6F9-F027-606A195EA560}"/>
              </a:ext>
            </a:extLst>
          </p:cNvPr>
          <p:cNvSpPr>
            <a:spLocks noGrp="1"/>
          </p:cNvSpPr>
          <p:nvPr>
            <p:ph type="title"/>
          </p:nvPr>
        </p:nvSpPr>
        <p:spPr/>
        <p:txBody>
          <a:bodyPr/>
          <a:lstStyle/>
          <a:p>
            <a:r>
              <a:rPr lang="en-US" b="1" dirty="0">
                <a:solidFill>
                  <a:srgbClr val="103C63"/>
                </a:solidFill>
                <a:latin typeface="Roboto" panose="02000000000000000000" pitchFamily="2" charset="0"/>
                <a:ea typeface="Roboto" panose="02000000000000000000" pitchFamily="2" charset="0"/>
              </a:rPr>
              <a:t>Scales of </a:t>
            </a:r>
            <a:r>
              <a:rPr lang="en-US" b="1" dirty="0" smtClean="0">
                <a:solidFill>
                  <a:srgbClr val="103C63"/>
                </a:solidFill>
                <a:latin typeface="Roboto" panose="02000000000000000000" pitchFamily="2" charset="0"/>
                <a:ea typeface="Roboto" panose="02000000000000000000" pitchFamily="2" charset="0"/>
              </a:rPr>
              <a:t>measurement </a:t>
            </a:r>
            <a:r>
              <a:rPr lang="en-US" b="1" dirty="0" smtClean="0">
                <a:solidFill>
                  <a:schemeClr val="bg1"/>
                </a:solidFill>
                <a:latin typeface="Roboto" panose="02000000000000000000" pitchFamily="2" charset="0"/>
                <a:ea typeface="Roboto" panose="02000000000000000000" pitchFamily="2" charset="0"/>
              </a:rPr>
              <a:t>2</a:t>
            </a:r>
            <a:endParaRPr lang="en-US" b="1" dirty="0">
              <a:solidFill>
                <a:schemeClr val="bg1"/>
              </a:solidFill>
              <a:latin typeface="Roboto" panose="02000000000000000000" pitchFamily="2" charset="0"/>
              <a:ea typeface="Roboto" panose="02000000000000000000" pitchFamily="2" charset="0"/>
            </a:endParaRPr>
          </a:p>
        </p:txBody>
      </p:sp>
      <p:sp>
        <p:nvSpPr>
          <p:cNvPr id="3" name="Content Placeholder 2">
            <a:extLst>
              <a:ext uri="{FF2B5EF4-FFF2-40B4-BE49-F238E27FC236}">
                <a16:creationId xmlns="" xmlns:a16="http://schemas.microsoft.com/office/drawing/2014/main" id="{6E377BEC-2FE9-E995-7A24-4D0A31DEA388}"/>
              </a:ext>
            </a:extLst>
          </p:cNvPr>
          <p:cNvSpPr>
            <a:spLocks noGrp="1"/>
          </p:cNvSpPr>
          <p:nvPr>
            <p:ph idx="1"/>
          </p:nvPr>
        </p:nvSpPr>
        <p:spPr>
          <a:xfrm>
            <a:off x="838199" y="1825625"/>
            <a:ext cx="10515601" cy="4667250"/>
          </a:xfrm>
        </p:spPr>
        <p:txBody>
          <a:bodyPr>
            <a:normAutofit fontScale="92500" lnSpcReduction="10000"/>
          </a:bodyPr>
          <a:lstStyle/>
          <a:p>
            <a:pPr marL="9525" indent="0">
              <a:buNone/>
            </a:pPr>
            <a:r>
              <a:rPr lang="en-US" sz="2400" b="1" dirty="0">
                <a:solidFill>
                  <a:srgbClr val="103C63"/>
                </a:solidFill>
                <a:latin typeface="Roboto" panose="02000000000000000000" pitchFamily="2" charset="0"/>
                <a:ea typeface="Roboto" panose="02000000000000000000" pitchFamily="2" charset="0"/>
              </a:rPr>
              <a:t>Nominal scale:</a:t>
            </a:r>
            <a:r>
              <a:rPr lang="en-US" sz="2400" b="1" dirty="0">
                <a:latin typeface="Roboto" panose="02000000000000000000" pitchFamily="2" charset="0"/>
                <a:ea typeface="Roboto" panose="02000000000000000000" pitchFamily="2" charset="0"/>
              </a:rPr>
              <a:t> </a:t>
            </a:r>
            <a:r>
              <a:rPr lang="en-US" sz="2400" dirty="0">
                <a:latin typeface="Roboto" panose="02000000000000000000" pitchFamily="2" charset="0"/>
                <a:ea typeface="Roboto" panose="02000000000000000000" pitchFamily="2" charset="0"/>
              </a:rPr>
              <a:t>Measurement scale in which numbers serve only as labels and do not indicate any quantitative relationship (e.g., political affiliation)</a:t>
            </a:r>
          </a:p>
          <a:p>
            <a:pPr marL="9525" indent="0">
              <a:buNone/>
            </a:pPr>
            <a:endParaRPr lang="en-US" sz="1000" dirty="0">
              <a:solidFill>
                <a:srgbClr val="103C63"/>
              </a:solidFill>
              <a:latin typeface="Roboto" panose="02000000000000000000" pitchFamily="2" charset="0"/>
              <a:ea typeface="Roboto" panose="02000000000000000000" pitchFamily="2" charset="0"/>
            </a:endParaRPr>
          </a:p>
          <a:p>
            <a:pPr marL="9525" indent="0">
              <a:buNone/>
            </a:pPr>
            <a:r>
              <a:rPr lang="en-US" sz="2400" b="1" dirty="0">
                <a:solidFill>
                  <a:srgbClr val="103C63"/>
                </a:solidFill>
                <a:latin typeface="Roboto" panose="02000000000000000000" pitchFamily="2" charset="0"/>
                <a:ea typeface="Roboto" panose="02000000000000000000" pitchFamily="2" charset="0"/>
              </a:rPr>
              <a:t>Ordinal scale: </a:t>
            </a:r>
            <a:r>
              <a:rPr lang="en-US" sz="2400" dirty="0">
                <a:latin typeface="Roboto" panose="02000000000000000000" pitchFamily="2" charset="0"/>
                <a:ea typeface="Roboto" panose="02000000000000000000" pitchFamily="2" charset="0"/>
              </a:rPr>
              <a:t>Measurement scale in which numbers indicate the order of scores and serve as </a:t>
            </a:r>
            <a:r>
              <a:rPr lang="en-US" sz="2400" i="1" dirty="0">
                <a:latin typeface="Roboto" panose="02000000000000000000" pitchFamily="2" charset="0"/>
                <a:ea typeface="Roboto" panose="02000000000000000000" pitchFamily="2" charset="0"/>
              </a:rPr>
              <a:t>ranks</a:t>
            </a:r>
            <a:r>
              <a:rPr lang="en-US" sz="2400" dirty="0">
                <a:latin typeface="Roboto" panose="02000000000000000000" pitchFamily="2" charset="0"/>
                <a:ea typeface="Roboto" panose="02000000000000000000" pitchFamily="2" charset="0"/>
              </a:rPr>
              <a:t>; equal differences between numbers do not represent equal differences between the things measured (e.g., finish places in a race)</a:t>
            </a:r>
          </a:p>
          <a:p>
            <a:pPr marL="9525" indent="0">
              <a:buNone/>
            </a:pPr>
            <a:endParaRPr lang="en-US" sz="1100" dirty="0">
              <a:latin typeface="Roboto" panose="02000000000000000000" pitchFamily="2" charset="0"/>
              <a:ea typeface="Roboto" panose="02000000000000000000" pitchFamily="2" charset="0"/>
            </a:endParaRPr>
          </a:p>
          <a:p>
            <a:pPr marL="9525" indent="0">
              <a:buNone/>
            </a:pPr>
            <a:r>
              <a:rPr lang="en-US" sz="2400" b="1" dirty="0">
                <a:solidFill>
                  <a:srgbClr val="103C63"/>
                </a:solidFill>
                <a:latin typeface="Roboto" panose="02000000000000000000" pitchFamily="2" charset="0"/>
                <a:ea typeface="Roboto" panose="02000000000000000000" pitchFamily="2" charset="0"/>
              </a:rPr>
              <a:t>Interval scale:</a:t>
            </a:r>
            <a:r>
              <a:rPr lang="en-US" sz="2400" b="1" dirty="0">
                <a:latin typeface="Roboto" panose="02000000000000000000" pitchFamily="2" charset="0"/>
                <a:ea typeface="Roboto" panose="02000000000000000000" pitchFamily="2" charset="0"/>
              </a:rPr>
              <a:t> </a:t>
            </a:r>
            <a:r>
              <a:rPr lang="en-US" sz="2400" dirty="0">
                <a:latin typeface="Roboto" panose="02000000000000000000" pitchFamily="2" charset="0"/>
                <a:ea typeface="Roboto" panose="02000000000000000000" pitchFamily="2" charset="0"/>
              </a:rPr>
              <a:t>Measurement scale in which equal differences between numbers represent equal differences between the things measured. The zero point is arbitrarily defined (e.g., ratings of sleep quality could be assessed on a 5-point scale ranging from 1-5 or 0-4)</a:t>
            </a:r>
          </a:p>
          <a:p>
            <a:pPr marL="9525" indent="0">
              <a:buNone/>
            </a:pPr>
            <a:endParaRPr lang="en-US" sz="1100" b="1" dirty="0">
              <a:latin typeface="Roboto" panose="02000000000000000000" pitchFamily="2" charset="0"/>
              <a:ea typeface="Roboto" panose="02000000000000000000" pitchFamily="2" charset="0"/>
            </a:endParaRPr>
          </a:p>
          <a:p>
            <a:pPr marL="9525" indent="0">
              <a:buNone/>
            </a:pPr>
            <a:r>
              <a:rPr lang="en-US" sz="2400" b="1" dirty="0">
                <a:solidFill>
                  <a:srgbClr val="103C63"/>
                </a:solidFill>
                <a:latin typeface="Roboto" panose="02000000000000000000" pitchFamily="2" charset="0"/>
                <a:ea typeface="Roboto" panose="02000000000000000000" pitchFamily="2" charset="0"/>
              </a:rPr>
              <a:t>Ratio scale:</a:t>
            </a:r>
            <a:r>
              <a:rPr lang="en-US" sz="2400" b="1" dirty="0">
                <a:latin typeface="Roboto" panose="02000000000000000000" pitchFamily="2" charset="0"/>
                <a:ea typeface="Roboto" panose="02000000000000000000" pitchFamily="2" charset="0"/>
              </a:rPr>
              <a:t> </a:t>
            </a:r>
            <a:r>
              <a:rPr lang="en-US" sz="2400" dirty="0">
                <a:latin typeface="Roboto" panose="02000000000000000000" pitchFamily="2" charset="0"/>
                <a:ea typeface="Roboto" panose="02000000000000000000" pitchFamily="2" charset="0"/>
              </a:rPr>
              <a:t>Like interval scales, equal differences between numbers represent equal differences between the things measured; but zero means that none of the thing measured is present (e.g., number of hours slept last night) </a:t>
            </a:r>
            <a:endParaRPr lang="en-US" sz="2400" b="1" dirty="0">
              <a:latin typeface="Roboto" panose="02000000000000000000" pitchFamily="2" charset="0"/>
              <a:ea typeface="Roboto" panose="02000000000000000000" pitchFamily="2" charset="0"/>
            </a:endParaRPr>
          </a:p>
        </p:txBody>
      </p:sp>
      <p:grpSp>
        <p:nvGrpSpPr>
          <p:cNvPr id="11" name="Group 10" title="Pages 12-13">
            <a:extLst>
              <a:ext uri="{FF2B5EF4-FFF2-40B4-BE49-F238E27FC236}">
                <a16:creationId xmlns="" xmlns:a16="http://schemas.microsoft.com/office/drawing/2014/main" id="{98E30B3A-F5C7-B100-9B9B-C86414113FE9}"/>
              </a:ext>
            </a:extLst>
          </p:cNvPr>
          <p:cNvGrpSpPr/>
          <p:nvPr/>
        </p:nvGrpSpPr>
        <p:grpSpPr>
          <a:xfrm>
            <a:off x="11565404" y="6113574"/>
            <a:ext cx="626596" cy="744426"/>
            <a:chOff x="11565403" y="5993216"/>
            <a:chExt cx="626596" cy="744426"/>
          </a:xfrm>
        </p:grpSpPr>
        <p:pic>
          <p:nvPicPr>
            <p:cNvPr id="12" name="Picture 11" descr="Decorative">
              <a:extLst>
                <a:ext uri="{FF2B5EF4-FFF2-40B4-BE49-F238E27FC236}">
                  <a16:creationId xmlns="" xmlns:a16="http://schemas.microsoft.com/office/drawing/2014/main" id="{F74E0FED-AABE-D110-186D-0025FAAB104C}"/>
                </a:ext>
              </a:extLst>
            </p:cNvPr>
            <p:cNvPicPr>
              <a:picLocks noChangeAspect="1"/>
            </p:cNvPicPr>
            <p:nvPr/>
          </p:nvPicPr>
          <p:blipFill>
            <a:blip r:embed="rId2"/>
            <a:stretch>
              <a:fillRect/>
            </a:stretch>
          </p:blipFill>
          <p:spPr>
            <a:xfrm>
              <a:off x="11565406" y="5993216"/>
              <a:ext cx="626593" cy="744426"/>
            </a:xfrm>
            <a:prstGeom prst="rect">
              <a:avLst/>
            </a:prstGeom>
          </p:spPr>
        </p:pic>
        <p:pic>
          <p:nvPicPr>
            <p:cNvPr id="13" name="Graphic 12" descr="Open book outline">
              <a:extLst>
                <a:ext uri="{FF2B5EF4-FFF2-40B4-BE49-F238E27FC236}">
                  <a16:creationId xmlns="" xmlns:a16="http://schemas.microsoft.com/office/drawing/2014/main" id="{B585E812-DE23-C125-6A71-507C2D749CF6}"/>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11585099" y="5995823"/>
              <a:ext cx="587205" cy="587205"/>
            </a:xfrm>
            <a:prstGeom prst="rect">
              <a:avLst/>
            </a:prstGeom>
          </p:spPr>
        </p:pic>
        <p:sp>
          <p:nvSpPr>
            <p:cNvPr id="17" name="TextBox 16">
              <a:extLst>
                <a:ext uri="{FF2B5EF4-FFF2-40B4-BE49-F238E27FC236}">
                  <a16:creationId xmlns="" xmlns:a16="http://schemas.microsoft.com/office/drawing/2014/main" id="{D7EA205D-689A-B85C-8C57-E40B366CFEA5}"/>
                </a:ext>
              </a:extLst>
            </p:cNvPr>
            <p:cNvSpPr txBox="1"/>
            <p:nvPr/>
          </p:nvSpPr>
          <p:spPr>
            <a:xfrm>
              <a:off x="11565403" y="6491421"/>
              <a:ext cx="626595" cy="246221"/>
            </a:xfrm>
            <a:prstGeom prst="rect">
              <a:avLst/>
            </a:prstGeom>
            <a:noFill/>
          </p:spPr>
          <p:txBody>
            <a:bodyPr wrap="square" rtlCol="0">
              <a:spAutoFit/>
            </a:bodyPr>
            <a:lstStyle/>
            <a:p>
              <a:pPr algn="ctr"/>
              <a:r>
                <a:rPr lang="en-US" sz="1000">
                  <a:solidFill>
                    <a:schemeClr val="bg1"/>
                  </a:solidFill>
                  <a:latin typeface="Roboto" panose="02000000000000000000" pitchFamily="2" charset="0"/>
                  <a:ea typeface="Roboto" panose="02000000000000000000" pitchFamily="2" charset="0"/>
                </a:rPr>
                <a:t>12-13</a:t>
              </a:r>
            </a:p>
          </p:txBody>
        </p:sp>
      </p:grpSp>
    </p:spTree>
    <p:extLst>
      <p:ext uri="{BB962C8B-B14F-4D97-AF65-F5344CB8AC3E}">
        <p14:creationId xmlns:p14="http://schemas.microsoft.com/office/powerpoint/2010/main" val="3136289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9EFBBAA-5CCB-A6F9-F027-606A195EA560}"/>
              </a:ext>
            </a:extLst>
          </p:cNvPr>
          <p:cNvSpPr>
            <a:spLocks noGrp="1"/>
          </p:cNvSpPr>
          <p:nvPr>
            <p:ph type="title"/>
          </p:nvPr>
        </p:nvSpPr>
        <p:spPr/>
        <p:txBody>
          <a:bodyPr/>
          <a:lstStyle/>
          <a:p>
            <a:r>
              <a:rPr lang="en-US" b="1" dirty="0">
                <a:solidFill>
                  <a:srgbClr val="103C63"/>
                </a:solidFill>
                <a:latin typeface="Roboto" panose="02000000000000000000" pitchFamily="2" charset="0"/>
                <a:ea typeface="Roboto" panose="02000000000000000000" pitchFamily="2" charset="0"/>
              </a:rPr>
              <a:t>Scales of </a:t>
            </a:r>
            <a:r>
              <a:rPr lang="en-US" b="1" dirty="0" smtClean="0">
                <a:solidFill>
                  <a:srgbClr val="103C63"/>
                </a:solidFill>
                <a:latin typeface="Roboto" panose="02000000000000000000" pitchFamily="2" charset="0"/>
                <a:ea typeface="Roboto" panose="02000000000000000000" pitchFamily="2" charset="0"/>
              </a:rPr>
              <a:t>measurement </a:t>
            </a:r>
            <a:r>
              <a:rPr lang="en-US" b="1" dirty="0" smtClean="0">
                <a:solidFill>
                  <a:schemeClr val="bg1"/>
                </a:solidFill>
                <a:latin typeface="Roboto" panose="02000000000000000000" pitchFamily="2" charset="0"/>
                <a:ea typeface="Roboto" panose="02000000000000000000" pitchFamily="2" charset="0"/>
              </a:rPr>
              <a:t>3</a:t>
            </a:r>
            <a:endParaRPr lang="en-US" b="1" dirty="0">
              <a:solidFill>
                <a:schemeClr val="bg1"/>
              </a:solidFill>
              <a:latin typeface="Roboto" panose="02000000000000000000" pitchFamily="2" charset="0"/>
              <a:ea typeface="Roboto" panose="02000000000000000000" pitchFamily="2" charset="0"/>
            </a:endParaRPr>
          </a:p>
        </p:txBody>
      </p:sp>
      <p:grpSp>
        <p:nvGrpSpPr>
          <p:cNvPr id="11" name="Group 10" title="Page 14">
            <a:extLst>
              <a:ext uri="{FF2B5EF4-FFF2-40B4-BE49-F238E27FC236}">
                <a16:creationId xmlns="" xmlns:a16="http://schemas.microsoft.com/office/drawing/2014/main" id="{98E30B3A-F5C7-B100-9B9B-C86414113FE9}"/>
              </a:ext>
            </a:extLst>
          </p:cNvPr>
          <p:cNvGrpSpPr/>
          <p:nvPr/>
        </p:nvGrpSpPr>
        <p:grpSpPr>
          <a:xfrm>
            <a:off x="11565404" y="6113574"/>
            <a:ext cx="626596" cy="744426"/>
            <a:chOff x="11565403" y="5993216"/>
            <a:chExt cx="626596" cy="744426"/>
          </a:xfrm>
        </p:grpSpPr>
        <p:pic>
          <p:nvPicPr>
            <p:cNvPr id="12" name="Picture 11" descr="Decorative">
              <a:extLst>
                <a:ext uri="{FF2B5EF4-FFF2-40B4-BE49-F238E27FC236}">
                  <a16:creationId xmlns="" xmlns:a16="http://schemas.microsoft.com/office/drawing/2014/main" id="{F74E0FED-AABE-D110-186D-0025FAAB104C}"/>
                </a:ext>
              </a:extLst>
            </p:cNvPr>
            <p:cNvPicPr>
              <a:picLocks noChangeAspect="1"/>
            </p:cNvPicPr>
            <p:nvPr/>
          </p:nvPicPr>
          <p:blipFill>
            <a:blip r:embed="rId2"/>
            <a:stretch>
              <a:fillRect/>
            </a:stretch>
          </p:blipFill>
          <p:spPr>
            <a:xfrm>
              <a:off x="11565406" y="5993216"/>
              <a:ext cx="626593" cy="744426"/>
            </a:xfrm>
            <a:prstGeom prst="rect">
              <a:avLst/>
            </a:prstGeom>
          </p:spPr>
        </p:pic>
        <p:pic>
          <p:nvPicPr>
            <p:cNvPr id="13" name="Graphic 12" descr="Open book outline">
              <a:extLst>
                <a:ext uri="{FF2B5EF4-FFF2-40B4-BE49-F238E27FC236}">
                  <a16:creationId xmlns="" xmlns:a16="http://schemas.microsoft.com/office/drawing/2014/main" id="{B585E812-DE23-C125-6A71-507C2D749CF6}"/>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11585099" y="5995823"/>
              <a:ext cx="587205" cy="587205"/>
            </a:xfrm>
            <a:prstGeom prst="rect">
              <a:avLst/>
            </a:prstGeom>
          </p:spPr>
        </p:pic>
        <p:sp>
          <p:nvSpPr>
            <p:cNvPr id="17" name="TextBox 16">
              <a:extLst>
                <a:ext uri="{FF2B5EF4-FFF2-40B4-BE49-F238E27FC236}">
                  <a16:creationId xmlns="" xmlns:a16="http://schemas.microsoft.com/office/drawing/2014/main" id="{D7EA205D-689A-B85C-8C57-E40B366CFEA5}"/>
                </a:ext>
              </a:extLst>
            </p:cNvPr>
            <p:cNvSpPr txBox="1"/>
            <p:nvPr/>
          </p:nvSpPr>
          <p:spPr>
            <a:xfrm>
              <a:off x="11565403" y="6491421"/>
              <a:ext cx="626595" cy="246221"/>
            </a:xfrm>
            <a:prstGeom prst="rect">
              <a:avLst/>
            </a:prstGeom>
            <a:noFill/>
          </p:spPr>
          <p:txBody>
            <a:bodyPr wrap="square" rtlCol="0">
              <a:spAutoFit/>
            </a:bodyPr>
            <a:lstStyle/>
            <a:p>
              <a:pPr algn="ctr"/>
              <a:r>
                <a:rPr lang="en-US" sz="1000">
                  <a:solidFill>
                    <a:schemeClr val="bg1"/>
                  </a:solidFill>
                  <a:latin typeface="Roboto" panose="02000000000000000000" pitchFamily="2" charset="0"/>
                  <a:ea typeface="Roboto" panose="02000000000000000000" pitchFamily="2" charset="0"/>
                </a:rPr>
                <a:t>14</a:t>
              </a:r>
            </a:p>
          </p:txBody>
        </p:sp>
      </p:grpSp>
      <p:pic>
        <p:nvPicPr>
          <p:cNvPr id="9" name="Content Placeholder 8" descr="A table showing the four scales of measurement: nominal, ordinal, interval and ratio. All four scales use different numbers to represent different things. Ordinal adds numbers that convey greater than and less than. Interval also adds equal differences meaning equal amounts. Ratio also adds a true zero point." title="Table 1.1 - Characteristics of the four scales of measurement">
            <a:extLst>
              <a:ext uri="{FF2B5EF4-FFF2-40B4-BE49-F238E27FC236}">
                <a16:creationId xmlns="" xmlns:a16="http://schemas.microsoft.com/office/drawing/2014/main" id="{619ADBBF-9409-1617-E20E-B1BB1C56E071}"/>
              </a:ext>
            </a:extLst>
          </p:cNvPr>
          <p:cNvPicPr>
            <a:picLocks noGrp="1" noChangeAspect="1"/>
          </p:cNvPicPr>
          <p:nvPr>
            <p:ph idx="1"/>
          </p:nvPr>
        </p:nvPicPr>
        <p:blipFill>
          <a:blip r:embed="rId5"/>
          <a:stretch>
            <a:fillRect/>
          </a:stretch>
        </p:blipFill>
        <p:spPr>
          <a:xfrm>
            <a:off x="678006" y="1428310"/>
            <a:ext cx="10835987" cy="4981473"/>
          </a:xfrm>
          <a:prstGeom prst="rect">
            <a:avLst/>
          </a:prstGeom>
        </p:spPr>
      </p:pic>
    </p:spTree>
    <p:extLst>
      <p:ext uri="{BB962C8B-B14F-4D97-AF65-F5344CB8AC3E}">
        <p14:creationId xmlns:p14="http://schemas.microsoft.com/office/powerpoint/2010/main" val="421594532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9EFBBAA-5CCB-A6F9-F027-606A195EA560}"/>
              </a:ext>
            </a:extLst>
          </p:cNvPr>
          <p:cNvSpPr>
            <a:spLocks noGrp="1"/>
          </p:cNvSpPr>
          <p:nvPr>
            <p:ph type="title"/>
          </p:nvPr>
        </p:nvSpPr>
        <p:spPr/>
        <p:txBody>
          <a:bodyPr/>
          <a:lstStyle/>
          <a:p>
            <a:r>
              <a:rPr lang="en-US" b="1">
                <a:solidFill>
                  <a:srgbClr val="103C63"/>
                </a:solidFill>
                <a:latin typeface="Roboto" panose="02000000000000000000" pitchFamily="2" charset="0"/>
                <a:ea typeface="Roboto" panose="02000000000000000000" pitchFamily="2" charset="0"/>
              </a:rPr>
              <a:t>Who cares about scales of measurement?</a:t>
            </a:r>
          </a:p>
        </p:txBody>
      </p:sp>
      <p:sp>
        <p:nvSpPr>
          <p:cNvPr id="3" name="Content Placeholder 2">
            <a:extLst>
              <a:ext uri="{FF2B5EF4-FFF2-40B4-BE49-F238E27FC236}">
                <a16:creationId xmlns="" xmlns:a16="http://schemas.microsoft.com/office/drawing/2014/main" id="{6E377BEC-2FE9-E995-7A24-4D0A31DEA388}"/>
              </a:ext>
            </a:extLst>
          </p:cNvPr>
          <p:cNvSpPr>
            <a:spLocks noGrp="1"/>
          </p:cNvSpPr>
          <p:nvPr>
            <p:ph idx="1"/>
          </p:nvPr>
        </p:nvSpPr>
        <p:spPr>
          <a:xfrm>
            <a:off x="838199" y="1825625"/>
            <a:ext cx="10515601" cy="4667250"/>
          </a:xfrm>
        </p:spPr>
        <p:txBody>
          <a:bodyPr>
            <a:normAutofit/>
          </a:bodyPr>
          <a:lstStyle/>
          <a:p>
            <a:pPr marL="9525" indent="0">
              <a:buNone/>
            </a:pPr>
            <a:r>
              <a:rPr lang="en-US" sz="3200" b="1" dirty="0">
                <a:solidFill>
                  <a:srgbClr val="103C63"/>
                </a:solidFill>
                <a:latin typeface="Roboto" panose="02000000000000000000" pitchFamily="2" charset="0"/>
                <a:ea typeface="Roboto" panose="02000000000000000000" pitchFamily="2" charset="0"/>
              </a:rPr>
              <a:t>You do!</a:t>
            </a:r>
          </a:p>
          <a:p>
            <a:pPr marL="9525" indent="0">
              <a:buNone/>
            </a:pPr>
            <a:r>
              <a:rPr lang="en-US" sz="2400" dirty="0">
                <a:latin typeface="Roboto" panose="02000000000000000000" pitchFamily="2" charset="0"/>
                <a:ea typeface="Roboto" panose="02000000000000000000" pitchFamily="2" charset="0"/>
              </a:rPr>
              <a:t>Knowing about scales of measurement helps you: </a:t>
            </a:r>
          </a:p>
          <a:p>
            <a:pPr marL="920750" indent="-501650">
              <a:buFont typeface="+mj-lt"/>
              <a:buAutoNum type="arabicPeriod"/>
            </a:pPr>
            <a:r>
              <a:rPr lang="en-US" sz="2400" dirty="0">
                <a:latin typeface="Roboto" panose="02000000000000000000" pitchFamily="2" charset="0"/>
                <a:ea typeface="Roboto" panose="02000000000000000000" pitchFamily="2" charset="0"/>
              </a:rPr>
              <a:t>choose the correct statistical analysis for your data</a:t>
            </a:r>
          </a:p>
          <a:p>
            <a:pPr marL="876300" lvl="1" indent="0">
              <a:buNone/>
            </a:pPr>
            <a:r>
              <a:rPr lang="en-US" sz="2000" dirty="0">
                <a:latin typeface="Roboto" panose="02000000000000000000" pitchFamily="2" charset="0"/>
                <a:ea typeface="Roboto" panose="02000000000000000000" pitchFamily="2" charset="0"/>
              </a:rPr>
              <a:t>e.g., You’ll learn in Chapter 3 that the mean (arithmetic average) does NOT work for nominal data</a:t>
            </a:r>
          </a:p>
          <a:p>
            <a:pPr marL="920750" indent="-501650">
              <a:buFont typeface="+mj-lt"/>
              <a:buAutoNum type="arabicPeriod"/>
            </a:pPr>
            <a:r>
              <a:rPr lang="en-US" sz="2400" dirty="0">
                <a:latin typeface="Roboto" panose="02000000000000000000" pitchFamily="2" charset="0"/>
                <a:ea typeface="Roboto" panose="02000000000000000000" pitchFamily="2" charset="0"/>
              </a:rPr>
              <a:t>appropriately interpret the results of your statistical analyses</a:t>
            </a:r>
          </a:p>
          <a:p>
            <a:pPr marL="920750" indent="-501650">
              <a:buFont typeface="+mj-lt"/>
              <a:buAutoNum type="arabicPeriod"/>
            </a:pPr>
            <a:r>
              <a:rPr lang="en-US" sz="2400" dirty="0">
                <a:latin typeface="Roboto" panose="02000000000000000000" pitchFamily="2" charset="0"/>
                <a:ea typeface="Roboto" panose="02000000000000000000" pitchFamily="2" charset="0"/>
              </a:rPr>
              <a:t>choose the correct graphical presentation for your data</a:t>
            </a:r>
          </a:p>
          <a:p>
            <a:pPr marL="920750" indent="-501650">
              <a:buFont typeface="+mj-lt"/>
              <a:buAutoNum type="arabicPeriod"/>
            </a:pPr>
            <a:endParaRPr lang="en-US" sz="2400" dirty="0">
              <a:latin typeface="Roboto" panose="02000000000000000000" pitchFamily="2" charset="0"/>
              <a:ea typeface="Roboto" panose="02000000000000000000" pitchFamily="2" charset="0"/>
            </a:endParaRPr>
          </a:p>
          <a:p>
            <a:pPr marL="9525" indent="0">
              <a:buNone/>
            </a:pPr>
            <a:endParaRPr lang="en-US" sz="2400" dirty="0">
              <a:latin typeface="Roboto" panose="02000000000000000000" pitchFamily="2" charset="0"/>
              <a:ea typeface="Roboto" panose="02000000000000000000" pitchFamily="2" charset="0"/>
            </a:endParaRPr>
          </a:p>
          <a:p>
            <a:pPr marL="9525" indent="0">
              <a:buNone/>
            </a:pPr>
            <a:endParaRPr lang="en-US" sz="1000" dirty="0">
              <a:solidFill>
                <a:srgbClr val="103C63"/>
              </a:solidFill>
              <a:latin typeface="Roboto" panose="02000000000000000000" pitchFamily="2" charset="0"/>
              <a:ea typeface="Roboto" panose="02000000000000000000" pitchFamily="2" charset="0"/>
            </a:endParaRPr>
          </a:p>
        </p:txBody>
      </p:sp>
      <p:grpSp>
        <p:nvGrpSpPr>
          <p:cNvPr id="11" name="Group 10" title="Pages 12-14">
            <a:extLst>
              <a:ext uri="{FF2B5EF4-FFF2-40B4-BE49-F238E27FC236}">
                <a16:creationId xmlns="" xmlns:a16="http://schemas.microsoft.com/office/drawing/2014/main" id="{98E30B3A-F5C7-B100-9B9B-C86414113FE9}"/>
              </a:ext>
            </a:extLst>
          </p:cNvPr>
          <p:cNvGrpSpPr/>
          <p:nvPr/>
        </p:nvGrpSpPr>
        <p:grpSpPr>
          <a:xfrm>
            <a:off x="11565404" y="6113574"/>
            <a:ext cx="626596" cy="744426"/>
            <a:chOff x="11565403" y="5993216"/>
            <a:chExt cx="626596" cy="744426"/>
          </a:xfrm>
        </p:grpSpPr>
        <p:pic>
          <p:nvPicPr>
            <p:cNvPr id="12" name="Picture 11" descr="Decorative">
              <a:extLst>
                <a:ext uri="{FF2B5EF4-FFF2-40B4-BE49-F238E27FC236}">
                  <a16:creationId xmlns="" xmlns:a16="http://schemas.microsoft.com/office/drawing/2014/main" id="{F74E0FED-AABE-D110-186D-0025FAAB104C}"/>
                </a:ext>
              </a:extLst>
            </p:cNvPr>
            <p:cNvPicPr>
              <a:picLocks noChangeAspect="1"/>
            </p:cNvPicPr>
            <p:nvPr/>
          </p:nvPicPr>
          <p:blipFill>
            <a:blip r:embed="rId2"/>
            <a:stretch>
              <a:fillRect/>
            </a:stretch>
          </p:blipFill>
          <p:spPr>
            <a:xfrm>
              <a:off x="11565406" y="5993216"/>
              <a:ext cx="626593" cy="744426"/>
            </a:xfrm>
            <a:prstGeom prst="rect">
              <a:avLst/>
            </a:prstGeom>
          </p:spPr>
        </p:pic>
        <p:pic>
          <p:nvPicPr>
            <p:cNvPr id="13" name="Graphic 12" descr="Open book outline">
              <a:extLst>
                <a:ext uri="{FF2B5EF4-FFF2-40B4-BE49-F238E27FC236}">
                  <a16:creationId xmlns="" xmlns:a16="http://schemas.microsoft.com/office/drawing/2014/main" id="{B585E812-DE23-C125-6A71-507C2D749CF6}"/>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11585099" y="5995823"/>
              <a:ext cx="587205" cy="587205"/>
            </a:xfrm>
            <a:prstGeom prst="rect">
              <a:avLst/>
            </a:prstGeom>
          </p:spPr>
        </p:pic>
        <p:sp>
          <p:nvSpPr>
            <p:cNvPr id="17" name="TextBox 16">
              <a:extLst>
                <a:ext uri="{FF2B5EF4-FFF2-40B4-BE49-F238E27FC236}">
                  <a16:creationId xmlns="" xmlns:a16="http://schemas.microsoft.com/office/drawing/2014/main" id="{D7EA205D-689A-B85C-8C57-E40B366CFEA5}"/>
                </a:ext>
              </a:extLst>
            </p:cNvPr>
            <p:cNvSpPr txBox="1"/>
            <p:nvPr/>
          </p:nvSpPr>
          <p:spPr>
            <a:xfrm>
              <a:off x="11565403" y="6491421"/>
              <a:ext cx="626595" cy="246221"/>
            </a:xfrm>
            <a:prstGeom prst="rect">
              <a:avLst/>
            </a:prstGeom>
            <a:noFill/>
          </p:spPr>
          <p:txBody>
            <a:bodyPr wrap="square" rtlCol="0">
              <a:spAutoFit/>
            </a:bodyPr>
            <a:lstStyle/>
            <a:p>
              <a:pPr algn="ctr"/>
              <a:r>
                <a:rPr lang="en-US" sz="1000">
                  <a:solidFill>
                    <a:schemeClr val="bg1"/>
                  </a:solidFill>
                  <a:latin typeface="Roboto" panose="02000000000000000000" pitchFamily="2" charset="0"/>
                  <a:ea typeface="Roboto" panose="02000000000000000000" pitchFamily="2" charset="0"/>
                </a:rPr>
                <a:t>12-14</a:t>
              </a:r>
            </a:p>
          </p:txBody>
        </p:sp>
      </p:grpSp>
    </p:spTree>
    <p:extLst>
      <p:ext uri="{BB962C8B-B14F-4D97-AF65-F5344CB8AC3E}">
        <p14:creationId xmlns:p14="http://schemas.microsoft.com/office/powerpoint/2010/main" val="1119328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9EFBBAA-5CCB-A6F9-F027-606A195EA560}"/>
              </a:ext>
            </a:extLst>
          </p:cNvPr>
          <p:cNvSpPr>
            <a:spLocks noGrp="1"/>
          </p:cNvSpPr>
          <p:nvPr>
            <p:ph type="title"/>
          </p:nvPr>
        </p:nvSpPr>
        <p:spPr>
          <a:xfrm>
            <a:off x="838199" y="365125"/>
            <a:ext cx="11007903" cy="1325563"/>
          </a:xfrm>
        </p:spPr>
        <p:txBody>
          <a:bodyPr/>
          <a:lstStyle/>
          <a:p>
            <a:r>
              <a:rPr lang="en-US" b="1">
                <a:solidFill>
                  <a:srgbClr val="103C63"/>
                </a:solidFill>
                <a:latin typeface="Roboto" panose="02000000000000000000" pitchFamily="2" charset="0"/>
                <a:ea typeface="Roboto" panose="02000000000000000000" pitchFamily="2" charset="0"/>
              </a:rPr>
              <a:t>Test your understanding: </a:t>
            </a:r>
            <a:br>
              <a:rPr lang="en-US" b="1">
                <a:solidFill>
                  <a:srgbClr val="103C63"/>
                </a:solidFill>
                <a:latin typeface="Roboto" panose="02000000000000000000" pitchFamily="2" charset="0"/>
                <a:ea typeface="Roboto" panose="02000000000000000000" pitchFamily="2" charset="0"/>
              </a:rPr>
            </a:br>
            <a:r>
              <a:rPr lang="en-US" b="1">
                <a:solidFill>
                  <a:srgbClr val="103C63"/>
                </a:solidFill>
                <a:latin typeface="Roboto" panose="02000000000000000000" pitchFamily="2" charset="0"/>
                <a:ea typeface="Roboto" panose="02000000000000000000" pitchFamily="2" charset="0"/>
              </a:rPr>
              <a:t>Scales of measurement</a:t>
            </a:r>
          </a:p>
        </p:txBody>
      </p:sp>
      <p:grpSp>
        <p:nvGrpSpPr>
          <p:cNvPr id="11" name="Group 10" title="Pages 12-14">
            <a:extLst>
              <a:ext uri="{FF2B5EF4-FFF2-40B4-BE49-F238E27FC236}">
                <a16:creationId xmlns="" xmlns:a16="http://schemas.microsoft.com/office/drawing/2014/main" id="{98E30B3A-F5C7-B100-9B9B-C86414113FE9}"/>
              </a:ext>
            </a:extLst>
          </p:cNvPr>
          <p:cNvGrpSpPr/>
          <p:nvPr/>
        </p:nvGrpSpPr>
        <p:grpSpPr>
          <a:xfrm>
            <a:off x="11565404" y="6113574"/>
            <a:ext cx="626596" cy="744426"/>
            <a:chOff x="11565403" y="5993216"/>
            <a:chExt cx="626596" cy="744426"/>
          </a:xfrm>
        </p:grpSpPr>
        <p:pic>
          <p:nvPicPr>
            <p:cNvPr id="12" name="Picture 11" descr="Decorative">
              <a:extLst>
                <a:ext uri="{FF2B5EF4-FFF2-40B4-BE49-F238E27FC236}">
                  <a16:creationId xmlns="" xmlns:a16="http://schemas.microsoft.com/office/drawing/2014/main" id="{F74E0FED-AABE-D110-186D-0025FAAB104C}"/>
                </a:ext>
              </a:extLst>
            </p:cNvPr>
            <p:cNvPicPr>
              <a:picLocks noChangeAspect="1"/>
            </p:cNvPicPr>
            <p:nvPr/>
          </p:nvPicPr>
          <p:blipFill>
            <a:blip r:embed="rId2"/>
            <a:stretch>
              <a:fillRect/>
            </a:stretch>
          </p:blipFill>
          <p:spPr>
            <a:xfrm>
              <a:off x="11565406" y="5993216"/>
              <a:ext cx="626593" cy="744426"/>
            </a:xfrm>
            <a:prstGeom prst="rect">
              <a:avLst/>
            </a:prstGeom>
          </p:spPr>
        </p:pic>
        <p:pic>
          <p:nvPicPr>
            <p:cNvPr id="13" name="Graphic 12" descr="Open book outline">
              <a:extLst>
                <a:ext uri="{FF2B5EF4-FFF2-40B4-BE49-F238E27FC236}">
                  <a16:creationId xmlns="" xmlns:a16="http://schemas.microsoft.com/office/drawing/2014/main" id="{B585E812-DE23-C125-6A71-507C2D749CF6}"/>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11585099" y="5995823"/>
              <a:ext cx="587205" cy="587205"/>
            </a:xfrm>
            <a:prstGeom prst="rect">
              <a:avLst/>
            </a:prstGeom>
          </p:spPr>
        </p:pic>
        <p:sp>
          <p:nvSpPr>
            <p:cNvPr id="17" name="TextBox 16">
              <a:extLst>
                <a:ext uri="{FF2B5EF4-FFF2-40B4-BE49-F238E27FC236}">
                  <a16:creationId xmlns="" xmlns:a16="http://schemas.microsoft.com/office/drawing/2014/main" id="{D7EA205D-689A-B85C-8C57-E40B366CFEA5}"/>
                </a:ext>
              </a:extLst>
            </p:cNvPr>
            <p:cNvSpPr txBox="1"/>
            <p:nvPr/>
          </p:nvSpPr>
          <p:spPr>
            <a:xfrm>
              <a:off x="11565403" y="6491421"/>
              <a:ext cx="626595" cy="246221"/>
            </a:xfrm>
            <a:prstGeom prst="rect">
              <a:avLst/>
            </a:prstGeom>
            <a:noFill/>
          </p:spPr>
          <p:txBody>
            <a:bodyPr wrap="square" rtlCol="0">
              <a:spAutoFit/>
            </a:bodyPr>
            <a:lstStyle/>
            <a:p>
              <a:pPr algn="ctr"/>
              <a:r>
                <a:rPr lang="en-US" sz="1000">
                  <a:solidFill>
                    <a:schemeClr val="bg1"/>
                  </a:solidFill>
                  <a:latin typeface="Roboto" panose="02000000000000000000" pitchFamily="2" charset="0"/>
                  <a:ea typeface="Roboto" panose="02000000000000000000" pitchFamily="2" charset="0"/>
                </a:rPr>
                <a:t>12-14</a:t>
              </a:r>
            </a:p>
          </p:txBody>
        </p:sp>
      </p:grpSp>
      <p:graphicFrame>
        <p:nvGraphicFramePr>
          <p:cNvPr id="8" name="Table 8" title="Table of example variables">
            <a:extLst>
              <a:ext uri="{FF2B5EF4-FFF2-40B4-BE49-F238E27FC236}">
                <a16:creationId xmlns="" xmlns:a16="http://schemas.microsoft.com/office/drawing/2014/main" id="{35A2CA07-676C-8252-8643-D87423BE7085}"/>
              </a:ext>
            </a:extLst>
          </p:cNvPr>
          <p:cNvGraphicFramePr>
            <a:graphicFrameLocks noGrp="1"/>
          </p:cNvGraphicFramePr>
          <p:nvPr>
            <p:ph idx="1"/>
            <p:extLst>
              <p:ext uri="{D42A27DB-BD31-4B8C-83A1-F6EECF244321}">
                <p14:modId xmlns:p14="http://schemas.microsoft.com/office/powerpoint/2010/main" val="1810712175"/>
              </p:ext>
            </p:extLst>
          </p:nvPr>
        </p:nvGraphicFramePr>
        <p:xfrm>
          <a:off x="2192020" y="2482453"/>
          <a:ext cx="3903980" cy="3337560"/>
        </p:xfrm>
        <a:graphic>
          <a:graphicData uri="http://schemas.openxmlformats.org/drawingml/2006/table">
            <a:tbl>
              <a:tblPr firstRow="1" bandRow="1">
                <a:tableStyleId>{5C22544A-7EE6-4342-B048-85BDC9FD1C3A}</a:tableStyleId>
              </a:tblPr>
              <a:tblGrid>
                <a:gridCol w="3903980">
                  <a:extLst>
                    <a:ext uri="{9D8B030D-6E8A-4147-A177-3AD203B41FA5}">
                      <a16:colId xmlns="" xmlns:a16="http://schemas.microsoft.com/office/drawing/2014/main" val="2389242717"/>
                    </a:ext>
                  </a:extLst>
                </a:gridCol>
              </a:tblGrid>
              <a:tr h="370840">
                <a:tc>
                  <a:txBody>
                    <a:bodyPr/>
                    <a:lstStyle/>
                    <a:p>
                      <a:r>
                        <a:rPr lang="en-US" dirty="0">
                          <a:latin typeface="Roboto" panose="02000000000000000000" pitchFamily="2" charset="0"/>
                          <a:ea typeface="Roboto" panose="02000000000000000000" pitchFamily="2" charset="0"/>
                        </a:rPr>
                        <a:t>Variable</a:t>
                      </a:r>
                    </a:p>
                  </a:txBody>
                  <a:tcPr>
                    <a:solidFill>
                      <a:srgbClr val="103C63"/>
                    </a:solidFill>
                  </a:tcPr>
                </a:tc>
                <a:extLst>
                  <a:ext uri="{0D108BD9-81ED-4DB2-BD59-A6C34878D82A}">
                    <a16:rowId xmlns="" xmlns:a16="http://schemas.microsoft.com/office/drawing/2014/main" val="2092505364"/>
                  </a:ext>
                </a:extLst>
              </a:tr>
              <a:tr h="370840">
                <a:tc>
                  <a:txBody>
                    <a:bodyPr/>
                    <a:lstStyle/>
                    <a:p>
                      <a:r>
                        <a:rPr lang="en-US">
                          <a:latin typeface="Roboto" panose="02000000000000000000" pitchFamily="2" charset="0"/>
                          <a:ea typeface="Roboto" panose="02000000000000000000" pitchFamily="2" charset="0"/>
                        </a:rPr>
                        <a:t>Hours slept last night</a:t>
                      </a:r>
                    </a:p>
                  </a:txBody>
                  <a:tcPr>
                    <a:solidFill>
                      <a:schemeClr val="bg1"/>
                    </a:solidFill>
                  </a:tcPr>
                </a:tc>
                <a:extLst>
                  <a:ext uri="{0D108BD9-81ED-4DB2-BD59-A6C34878D82A}">
                    <a16:rowId xmlns="" xmlns:a16="http://schemas.microsoft.com/office/drawing/2014/main" val="1655616530"/>
                  </a:ext>
                </a:extLst>
              </a:tr>
              <a:tr h="370840">
                <a:tc>
                  <a:txBody>
                    <a:bodyPr/>
                    <a:lstStyle/>
                    <a:p>
                      <a:r>
                        <a:rPr lang="en-US" dirty="0">
                          <a:latin typeface="Roboto" panose="02000000000000000000" pitchFamily="2" charset="0"/>
                          <a:ea typeface="Roboto" panose="02000000000000000000" pitchFamily="2" charset="0"/>
                        </a:rPr>
                        <a:t>College major</a:t>
                      </a:r>
                    </a:p>
                  </a:txBody>
                  <a:tcPr>
                    <a:solidFill>
                      <a:schemeClr val="bg1"/>
                    </a:solidFill>
                  </a:tcPr>
                </a:tc>
                <a:extLst>
                  <a:ext uri="{0D108BD9-81ED-4DB2-BD59-A6C34878D82A}">
                    <a16:rowId xmlns="" xmlns:a16="http://schemas.microsoft.com/office/drawing/2014/main" val="1127279124"/>
                  </a:ext>
                </a:extLst>
              </a:tr>
              <a:tr h="370840">
                <a:tc>
                  <a:txBody>
                    <a:bodyPr/>
                    <a:lstStyle/>
                    <a:p>
                      <a:r>
                        <a:rPr lang="en-US">
                          <a:latin typeface="Roboto" panose="02000000000000000000" pitchFamily="2" charset="0"/>
                          <a:ea typeface="Roboto" panose="02000000000000000000" pitchFamily="2" charset="0"/>
                        </a:rPr>
                        <a:t>Favorite ice cream flavor</a:t>
                      </a:r>
                    </a:p>
                  </a:txBody>
                  <a:tcPr>
                    <a:solidFill>
                      <a:schemeClr val="bg1"/>
                    </a:solidFill>
                  </a:tcPr>
                </a:tc>
                <a:extLst>
                  <a:ext uri="{0D108BD9-81ED-4DB2-BD59-A6C34878D82A}">
                    <a16:rowId xmlns="" xmlns:a16="http://schemas.microsoft.com/office/drawing/2014/main" val="3558720372"/>
                  </a:ext>
                </a:extLst>
              </a:tr>
              <a:tr h="370840">
                <a:tc>
                  <a:txBody>
                    <a:bodyPr/>
                    <a:lstStyle/>
                    <a:p>
                      <a:r>
                        <a:rPr lang="en-US">
                          <a:latin typeface="Roboto" panose="02000000000000000000" pitchFamily="2" charset="0"/>
                          <a:ea typeface="Roboto" panose="02000000000000000000" pitchFamily="2" charset="0"/>
                        </a:rPr>
                        <a:t>Liking of the color blue</a:t>
                      </a:r>
                    </a:p>
                  </a:txBody>
                  <a:tcPr>
                    <a:solidFill>
                      <a:schemeClr val="bg1"/>
                    </a:solidFill>
                  </a:tcPr>
                </a:tc>
                <a:extLst>
                  <a:ext uri="{0D108BD9-81ED-4DB2-BD59-A6C34878D82A}">
                    <a16:rowId xmlns="" xmlns:a16="http://schemas.microsoft.com/office/drawing/2014/main" val="1446836973"/>
                  </a:ext>
                </a:extLst>
              </a:tr>
              <a:tr h="370840">
                <a:tc>
                  <a:txBody>
                    <a:bodyPr/>
                    <a:lstStyle/>
                    <a:p>
                      <a:r>
                        <a:rPr lang="en-US">
                          <a:latin typeface="Roboto" panose="02000000000000000000" pitchFamily="2" charset="0"/>
                          <a:ea typeface="Roboto" panose="02000000000000000000" pitchFamily="2" charset="0"/>
                        </a:rPr>
                        <a:t>Ranking of your top 5 favorite books</a:t>
                      </a:r>
                    </a:p>
                  </a:txBody>
                  <a:tcPr>
                    <a:solidFill>
                      <a:schemeClr val="bg1"/>
                    </a:solidFill>
                  </a:tcPr>
                </a:tc>
                <a:extLst>
                  <a:ext uri="{0D108BD9-81ED-4DB2-BD59-A6C34878D82A}">
                    <a16:rowId xmlns="" xmlns:a16="http://schemas.microsoft.com/office/drawing/2014/main" val="2489061098"/>
                  </a:ext>
                </a:extLst>
              </a:tr>
              <a:tr h="370840">
                <a:tc>
                  <a:txBody>
                    <a:bodyPr/>
                    <a:lstStyle/>
                    <a:p>
                      <a:r>
                        <a:rPr lang="en-US">
                          <a:latin typeface="Roboto" panose="02000000000000000000" pitchFamily="2" charset="0"/>
                          <a:ea typeface="Roboto" panose="02000000000000000000" pitchFamily="2" charset="0"/>
                        </a:rPr>
                        <a:t>Course credits earned</a:t>
                      </a:r>
                    </a:p>
                  </a:txBody>
                  <a:tcPr>
                    <a:solidFill>
                      <a:schemeClr val="bg1"/>
                    </a:solidFill>
                  </a:tcPr>
                </a:tc>
                <a:extLst>
                  <a:ext uri="{0D108BD9-81ED-4DB2-BD59-A6C34878D82A}">
                    <a16:rowId xmlns="" xmlns:a16="http://schemas.microsoft.com/office/drawing/2014/main" val="502324085"/>
                  </a:ext>
                </a:extLst>
              </a:tr>
              <a:tr h="370840">
                <a:tc>
                  <a:txBody>
                    <a:bodyPr/>
                    <a:lstStyle/>
                    <a:p>
                      <a:r>
                        <a:rPr lang="en-US">
                          <a:latin typeface="Roboto" panose="02000000000000000000" pitchFamily="2" charset="0"/>
                          <a:ea typeface="Roboto" panose="02000000000000000000" pitchFamily="2" charset="0"/>
                        </a:rPr>
                        <a:t>Level of self-esteem</a:t>
                      </a:r>
                    </a:p>
                  </a:txBody>
                  <a:tcPr>
                    <a:solidFill>
                      <a:schemeClr val="bg1"/>
                    </a:solidFill>
                  </a:tcPr>
                </a:tc>
                <a:extLst>
                  <a:ext uri="{0D108BD9-81ED-4DB2-BD59-A6C34878D82A}">
                    <a16:rowId xmlns="" xmlns:a16="http://schemas.microsoft.com/office/drawing/2014/main" val="3685190493"/>
                  </a:ext>
                </a:extLst>
              </a:tr>
              <a:tr h="370840">
                <a:tc>
                  <a:txBody>
                    <a:bodyPr/>
                    <a:lstStyle/>
                    <a:p>
                      <a:r>
                        <a:rPr lang="en-US" dirty="0">
                          <a:latin typeface="Roboto" panose="02000000000000000000" pitchFamily="2" charset="0"/>
                          <a:ea typeface="Roboto" panose="02000000000000000000" pitchFamily="2" charset="0"/>
                        </a:rPr>
                        <a:t>Race results (1</a:t>
                      </a:r>
                      <a:r>
                        <a:rPr lang="en-US" baseline="30000" dirty="0">
                          <a:latin typeface="Roboto" panose="02000000000000000000" pitchFamily="2" charset="0"/>
                          <a:ea typeface="Roboto" panose="02000000000000000000" pitchFamily="2" charset="0"/>
                        </a:rPr>
                        <a:t>st</a:t>
                      </a:r>
                      <a:r>
                        <a:rPr lang="en-US" dirty="0">
                          <a:latin typeface="Roboto" panose="02000000000000000000" pitchFamily="2" charset="0"/>
                          <a:ea typeface="Roboto" panose="02000000000000000000" pitchFamily="2" charset="0"/>
                        </a:rPr>
                        <a:t>, 2</a:t>
                      </a:r>
                      <a:r>
                        <a:rPr lang="en-US" baseline="30000" dirty="0">
                          <a:latin typeface="Roboto" panose="02000000000000000000" pitchFamily="2" charset="0"/>
                          <a:ea typeface="Roboto" panose="02000000000000000000" pitchFamily="2" charset="0"/>
                        </a:rPr>
                        <a:t>nd</a:t>
                      </a:r>
                      <a:r>
                        <a:rPr lang="en-US" baseline="0" dirty="0">
                          <a:latin typeface="Roboto" panose="02000000000000000000" pitchFamily="2" charset="0"/>
                          <a:ea typeface="Roboto" panose="02000000000000000000" pitchFamily="2" charset="0"/>
                        </a:rPr>
                        <a:t>, 3</a:t>
                      </a:r>
                      <a:r>
                        <a:rPr lang="en-US" baseline="30000" dirty="0">
                          <a:latin typeface="Roboto" panose="02000000000000000000" pitchFamily="2" charset="0"/>
                          <a:ea typeface="Roboto" panose="02000000000000000000" pitchFamily="2" charset="0"/>
                        </a:rPr>
                        <a:t>rd</a:t>
                      </a:r>
                      <a:r>
                        <a:rPr lang="en-US" baseline="0" dirty="0">
                          <a:latin typeface="Roboto" panose="02000000000000000000" pitchFamily="2" charset="0"/>
                          <a:ea typeface="Roboto" panose="02000000000000000000" pitchFamily="2" charset="0"/>
                        </a:rPr>
                        <a:t>, etc.)</a:t>
                      </a:r>
                      <a:endParaRPr lang="en-US" dirty="0">
                        <a:latin typeface="Roboto" panose="02000000000000000000" pitchFamily="2" charset="0"/>
                        <a:ea typeface="Roboto" panose="02000000000000000000" pitchFamily="2" charset="0"/>
                      </a:endParaRPr>
                    </a:p>
                  </a:txBody>
                  <a:tcPr>
                    <a:lnB w="12700" cap="flat" cmpd="sng" algn="ctr">
                      <a:solidFill>
                        <a:srgbClr val="103C63"/>
                      </a:solidFill>
                      <a:prstDash val="solid"/>
                      <a:round/>
                      <a:headEnd type="none" w="med" len="med"/>
                      <a:tailEnd type="none" w="med" len="med"/>
                    </a:lnB>
                    <a:solidFill>
                      <a:schemeClr val="bg1"/>
                    </a:solidFill>
                  </a:tcPr>
                </a:tc>
                <a:extLst>
                  <a:ext uri="{0D108BD9-81ED-4DB2-BD59-A6C34878D82A}">
                    <a16:rowId xmlns="" xmlns:a16="http://schemas.microsoft.com/office/drawing/2014/main" val="2728405024"/>
                  </a:ext>
                </a:extLst>
              </a:tr>
            </a:tbl>
          </a:graphicData>
        </a:graphic>
      </p:graphicFrame>
      <p:graphicFrame>
        <p:nvGraphicFramePr>
          <p:cNvPr id="9" name="Table 8" title="Table of scale of measurement">
            <a:extLst>
              <a:ext uri="{FF2B5EF4-FFF2-40B4-BE49-F238E27FC236}">
                <a16:creationId xmlns="" xmlns:a16="http://schemas.microsoft.com/office/drawing/2014/main" id="{ECF74428-CA4B-18A0-E109-8ED3C24C3740}"/>
              </a:ext>
            </a:extLst>
          </p:cNvPr>
          <p:cNvGraphicFramePr>
            <a:graphicFrameLocks/>
          </p:cNvGraphicFramePr>
          <p:nvPr>
            <p:extLst>
              <p:ext uri="{D42A27DB-BD31-4B8C-83A1-F6EECF244321}">
                <p14:modId xmlns:p14="http://schemas.microsoft.com/office/powerpoint/2010/main" val="1536310532"/>
              </p:ext>
            </p:extLst>
          </p:nvPr>
        </p:nvGraphicFramePr>
        <p:xfrm>
          <a:off x="6096000" y="2482453"/>
          <a:ext cx="2672080" cy="3337560"/>
        </p:xfrm>
        <a:graphic>
          <a:graphicData uri="http://schemas.openxmlformats.org/drawingml/2006/table">
            <a:tbl>
              <a:tblPr firstRow="1" bandRow="1">
                <a:tableStyleId>{5C22544A-7EE6-4342-B048-85BDC9FD1C3A}</a:tableStyleId>
              </a:tblPr>
              <a:tblGrid>
                <a:gridCol w="2672080">
                  <a:extLst>
                    <a:ext uri="{9D8B030D-6E8A-4147-A177-3AD203B41FA5}">
                      <a16:colId xmlns="" xmlns:a16="http://schemas.microsoft.com/office/drawing/2014/main" val="3677246405"/>
                    </a:ext>
                  </a:extLst>
                </a:gridCol>
              </a:tblGrid>
              <a:tr h="370840">
                <a:tc>
                  <a:txBody>
                    <a:bodyPr/>
                    <a:lstStyle/>
                    <a:p>
                      <a:r>
                        <a:rPr lang="en-US" dirty="0">
                          <a:latin typeface="Roboto" panose="02000000000000000000" pitchFamily="2" charset="0"/>
                          <a:ea typeface="Roboto" panose="02000000000000000000" pitchFamily="2" charset="0"/>
                        </a:rPr>
                        <a:t>Scale of measurement</a:t>
                      </a:r>
                    </a:p>
                  </a:txBody>
                  <a:tcPr>
                    <a:solidFill>
                      <a:srgbClr val="103C63"/>
                    </a:solidFill>
                  </a:tcPr>
                </a:tc>
                <a:extLst>
                  <a:ext uri="{0D108BD9-81ED-4DB2-BD59-A6C34878D82A}">
                    <a16:rowId xmlns="" xmlns:a16="http://schemas.microsoft.com/office/drawing/2014/main" val="2092505364"/>
                  </a:ext>
                </a:extLst>
              </a:tr>
              <a:tr h="370840">
                <a:tc>
                  <a:txBody>
                    <a:bodyPr/>
                    <a:lstStyle/>
                    <a:p>
                      <a:pPr algn="ctr"/>
                      <a:r>
                        <a:rPr lang="en-US" b="1" dirty="0">
                          <a:latin typeface="Roboto" panose="02000000000000000000" pitchFamily="2" charset="0"/>
                          <a:ea typeface="Roboto" panose="02000000000000000000" pitchFamily="2" charset="0"/>
                        </a:rPr>
                        <a:t>Ratio</a:t>
                      </a:r>
                    </a:p>
                  </a:txBody>
                  <a:tcPr>
                    <a:solidFill>
                      <a:schemeClr val="bg1"/>
                    </a:solidFill>
                  </a:tcPr>
                </a:tc>
                <a:extLst>
                  <a:ext uri="{0D108BD9-81ED-4DB2-BD59-A6C34878D82A}">
                    <a16:rowId xmlns="" xmlns:a16="http://schemas.microsoft.com/office/drawing/2014/main" val="1655616530"/>
                  </a:ext>
                </a:extLst>
              </a:tr>
              <a:tr h="370840">
                <a:tc>
                  <a:txBody>
                    <a:bodyPr/>
                    <a:lstStyle/>
                    <a:p>
                      <a:pPr algn="ctr"/>
                      <a:r>
                        <a:rPr lang="en-US" b="1">
                          <a:latin typeface="Roboto" panose="02000000000000000000" pitchFamily="2" charset="0"/>
                          <a:ea typeface="Roboto" panose="02000000000000000000" pitchFamily="2" charset="0"/>
                        </a:rPr>
                        <a:t>Nominal</a:t>
                      </a:r>
                    </a:p>
                  </a:txBody>
                  <a:tcPr>
                    <a:solidFill>
                      <a:schemeClr val="bg1"/>
                    </a:solidFill>
                  </a:tcPr>
                </a:tc>
                <a:extLst>
                  <a:ext uri="{0D108BD9-81ED-4DB2-BD59-A6C34878D82A}">
                    <a16:rowId xmlns="" xmlns:a16="http://schemas.microsoft.com/office/drawing/2014/main" val="1127279124"/>
                  </a:ext>
                </a:extLst>
              </a:tr>
              <a:tr h="370840">
                <a:tc>
                  <a:txBody>
                    <a:bodyPr/>
                    <a:lstStyle/>
                    <a:p>
                      <a:pPr algn="ctr"/>
                      <a:r>
                        <a:rPr lang="en-US" b="1" dirty="0">
                          <a:latin typeface="Roboto" panose="02000000000000000000" pitchFamily="2" charset="0"/>
                          <a:ea typeface="Roboto" panose="02000000000000000000" pitchFamily="2" charset="0"/>
                        </a:rPr>
                        <a:t>Nominal</a:t>
                      </a:r>
                    </a:p>
                  </a:txBody>
                  <a:tcPr>
                    <a:solidFill>
                      <a:schemeClr val="bg1"/>
                    </a:solidFill>
                  </a:tcPr>
                </a:tc>
                <a:extLst>
                  <a:ext uri="{0D108BD9-81ED-4DB2-BD59-A6C34878D82A}">
                    <a16:rowId xmlns="" xmlns:a16="http://schemas.microsoft.com/office/drawing/2014/main" val="3558720372"/>
                  </a:ext>
                </a:extLst>
              </a:tr>
              <a:tr h="370840">
                <a:tc>
                  <a:txBody>
                    <a:bodyPr/>
                    <a:lstStyle/>
                    <a:p>
                      <a:pPr algn="ctr"/>
                      <a:r>
                        <a:rPr lang="en-US" b="1" dirty="0">
                          <a:latin typeface="Roboto" panose="02000000000000000000" pitchFamily="2" charset="0"/>
                          <a:ea typeface="Roboto" panose="02000000000000000000" pitchFamily="2" charset="0"/>
                        </a:rPr>
                        <a:t>Interval</a:t>
                      </a:r>
                    </a:p>
                  </a:txBody>
                  <a:tcPr>
                    <a:solidFill>
                      <a:schemeClr val="bg1"/>
                    </a:solidFill>
                  </a:tcPr>
                </a:tc>
                <a:extLst>
                  <a:ext uri="{0D108BD9-81ED-4DB2-BD59-A6C34878D82A}">
                    <a16:rowId xmlns="" xmlns:a16="http://schemas.microsoft.com/office/drawing/2014/main" val="1446836973"/>
                  </a:ext>
                </a:extLst>
              </a:tr>
              <a:tr h="370840">
                <a:tc>
                  <a:txBody>
                    <a:bodyPr/>
                    <a:lstStyle/>
                    <a:p>
                      <a:pPr algn="ctr"/>
                      <a:r>
                        <a:rPr lang="en-US" b="1" dirty="0">
                          <a:latin typeface="Roboto" panose="02000000000000000000" pitchFamily="2" charset="0"/>
                          <a:ea typeface="Roboto" panose="02000000000000000000" pitchFamily="2" charset="0"/>
                        </a:rPr>
                        <a:t>Ordinal</a:t>
                      </a:r>
                    </a:p>
                  </a:txBody>
                  <a:tcPr>
                    <a:solidFill>
                      <a:schemeClr val="bg1"/>
                    </a:solidFill>
                  </a:tcPr>
                </a:tc>
                <a:extLst>
                  <a:ext uri="{0D108BD9-81ED-4DB2-BD59-A6C34878D82A}">
                    <a16:rowId xmlns="" xmlns:a16="http://schemas.microsoft.com/office/drawing/2014/main" val="2489061098"/>
                  </a:ext>
                </a:extLst>
              </a:tr>
              <a:tr h="370840">
                <a:tc>
                  <a:txBody>
                    <a:bodyPr/>
                    <a:lstStyle/>
                    <a:p>
                      <a:pPr algn="ctr"/>
                      <a:r>
                        <a:rPr lang="en-US" b="1" dirty="0">
                          <a:latin typeface="Roboto" panose="02000000000000000000" pitchFamily="2" charset="0"/>
                          <a:ea typeface="Roboto" panose="02000000000000000000" pitchFamily="2" charset="0"/>
                        </a:rPr>
                        <a:t>Ratio</a:t>
                      </a:r>
                    </a:p>
                  </a:txBody>
                  <a:tcPr>
                    <a:solidFill>
                      <a:schemeClr val="bg1"/>
                    </a:solidFill>
                  </a:tcPr>
                </a:tc>
                <a:extLst>
                  <a:ext uri="{0D108BD9-81ED-4DB2-BD59-A6C34878D82A}">
                    <a16:rowId xmlns="" xmlns:a16="http://schemas.microsoft.com/office/drawing/2014/main" val="502324085"/>
                  </a:ext>
                </a:extLst>
              </a:tr>
              <a:tr h="370840">
                <a:tc>
                  <a:txBody>
                    <a:bodyPr/>
                    <a:lstStyle/>
                    <a:p>
                      <a:pPr algn="ctr"/>
                      <a:r>
                        <a:rPr lang="en-US" b="1">
                          <a:latin typeface="Roboto" panose="02000000000000000000" pitchFamily="2" charset="0"/>
                          <a:ea typeface="Roboto" panose="02000000000000000000" pitchFamily="2" charset="0"/>
                        </a:rPr>
                        <a:t>Interval</a:t>
                      </a:r>
                    </a:p>
                  </a:txBody>
                  <a:tcPr>
                    <a:solidFill>
                      <a:schemeClr val="bg1"/>
                    </a:solidFill>
                  </a:tcPr>
                </a:tc>
                <a:extLst>
                  <a:ext uri="{0D108BD9-81ED-4DB2-BD59-A6C34878D82A}">
                    <a16:rowId xmlns="" xmlns:a16="http://schemas.microsoft.com/office/drawing/2014/main" val="3685190493"/>
                  </a:ext>
                </a:extLst>
              </a:tr>
              <a:tr h="370840">
                <a:tc>
                  <a:txBody>
                    <a:bodyPr/>
                    <a:lstStyle/>
                    <a:p>
                      <a:pPr algn="ctr"/>
                      <a:r>
                        <a:rPr lang="en-US" b="1" dirty="0">
                          <a:latin typeface="Roboto" panose="02000000000000000000" pitchFamily="2" charset="0"/>
                          <a:ea typeface="Roboto" panose="02000000000000000000" pitchFamily="2" charset="0"/>
                        </a:rPr>
                        <a:t>Ordinal</a:t>
                      </a:r>
                    </a:p>
                  </a:txBody>
                  <a:tcPr>
                    <a:lnB w="12700" cap="flat" cmpd="sng" algn="ctr">
                      <a:solidFill>
                        <a:srgbClr val="103C63"/>
                      </a:solidFill>
                      <a:prstDash val="solid"/>
                      <a:round/>
                      <a:headEnd type="none" w="med" len="med"/>
                      <a:tailEnd type="none" w="med" len="med"/>
                    </a:lnB>
                    <a:solidFill>
                      <a:schemeClr val="bg1"/>
                    </a:solidFill>
                  </a:tcPr>
                </a:tc>
                <a:extLst>
                  <a:ext uri="{0D108BD9-81ED-4DB2-BD59-A6C34878D82A}">
                    <a16:rowId xmlns="" xmlns:a16="http://schemas.microsoft.com/office/drawing/2014/main" val="2728405024"/>
                  </a:ext>
                </a:extLst>
              </a:tr>
            </a:tbl>
          </a:graphicData>
        </a:graphic>
      </p:graphicFrame>
      <p:sp>
        <p:nvSpPr>
          <p:cNvPr id="4" name="Rectangle 3" title="Blank rectangle hiding answers">
            <a:extLst>
              <a:ext uri="{FF2B5EF4-FFF2-40B4-BE49-F238E27FC236}">
                <a16:creationId xmlns="" xmlns:a16="http://schemas.microsoft.com/office/drawing/2014/main" id="{20DFE372-EB98-C26A-3D6E-A637E6C5B414}"/>
              </a:ext>
            </a:extLst>
          </p:cNvPr>
          <p:cNvSpPr/>
          <p:nvPr/>
        </p:nvSpPr>
        <p:spPr>
          <a:xfrm>
            <a:off x="6615260" y="3273141"/>
            <a:ext cx="1581112" cy="23937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title="Blank rectangle hiding answers">
            <a:extLst>
              <a:ext uri="{FF2B5EF4-FFF2-40B4-BE49-F238E27FC236}">
                <a16:creationId xmlns="" xmlns:a16="http://schemas.microsoft.com/office/drawing/2014/main" id="{110D3DD4-5BF7-CD7D-90E9-67EA3170210C}"/>
              </a:ext>
            </a:extLst>
          </p:cNvPr>
          <p:cNvSpPr/>
          <p:nvPr/>
        </p:nvSpPr>
        <p:spPr>
          <a:xfrm>
            <a:off x="6415794" y="3618458"/>
            <a:ext cx="1638262" cy="21212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title="Blank rectangle hiding answers">
            <a:extLst>
              <a:ext uri="{FF2B5EF4-FFF2-40B4-BE49-F238E27FC236}">
                <a16:creationId xmlns="" xmlns:a16="http://schemas.microsoft.com/office/drawing/2014/main" id="{515C041D-585B-F71B-4067-06D6BAD716D2}"/>
              </a:ext>
            </a:extLst>
          </p:cNvPr>
          <p:cNvSpPr/>
          <p:nvPr/>
        </p:nvSpPr>
        <p:spPr>
          <a:xfrm>
            <a:off x="6758135" y="4064906"/>
            <a:ext cx="1438237" cy="172119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title="Blank rectangle hiding answers">
            <a:extLst>
              <a:ext uri="{FF2B5EF4-FFF2-40B4-BE49-F238E27FC236}">
                <a16:creationId xmlns="" xmlns:a16="http://schemas.microsoft.com/office/drawing/2014/main" id="{041BE1AC-BC5C-BEB3-5A4B-A70AB491CE4E}"/>
              </a:ext>
            </a:extLst>
          </p:cNvPr>
          <p:cNvSpPr/>
          <p:nvPr/>
        </p:nvSpPr>
        <p:spPr>
          <a:xfrm>
            <a:off x="6832406" y="4404619"/>
            <a:ext cx="1438237" cy="138782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title="Blank rectangle hiding answers">
            <a:extLst>
              <a:ext uri="{FF2B5EF4-FFF2-40B4-BE49-F238E27FC236}">
                <a16:creationId xmlns="" xmlns:a16="http://schemas.microsoft.com/office/drawing/2014/main" id="{E57BC6EE-5D15-8EC0-81AD-58B85DEAB744}"/>
              </a:ext>
            </a:extLst>
          </p:cNvPr>
          <p:cNvSpPr/>
          <p:nvPr/>
        </p:nvSpPr>
        <p:spPr>
          <a:xfrm>
            <a:off x="6730875" y="4763418"/>
            <a:ext cx="1438237" cy="9782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title="Blank rectangle hiding answers">
            <a:extLst>
              <a:ext uri="{FF2B5EF4-FFF2-40B4-BE49-F238E27FC236}">
                <a16:creationId xmlns="" xmlns:a16="http://schemas.microsoft.com/office/drawing/2014/main" id="{4BA395AE-2364-68F2-9898-0C54C912EAA7}"/>
              </a:ext>
            </a:extLst>
          </p:cNvPr>
          <p:cNvSpPr/>
          <p:nvPr/>
        </p:nvSpPr>
        <p:spPr>
          <a:xfrm>
            <a:off x="6984806" y="5057959"/>
            <a:ext cx="1438237" cy="72107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title="Blank rectangle hiding answers">
            <a:extLst>
              <a:ext uri="{FF2B5EF4-FFF2-40B4-BE49-F238E27FC236}">
                <a16:creationId xmlns="" xmlns:a16="http://schemas.microsoft.com/office/drawing/2014/main" id="{5156E891-1ED3-C53B-89A5-88057005CF30}"/>
              </a:ext>
            </a:extLst>
          </p:cNvPr>
          <p:cNvSpPr/>
          <p:nvPr/>
        </p:nvSpPr>
        <p:spPr>
          <a:xfrm>
            <a:off x="6744505" y="5458743"/>
            <a:ext cx="1438237" cy="32102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title="Blank rectangle hiding answers">
            <a:extLst>
              <a:ext uri="{FF2B5EF4-FFF2-40B4-BE49-F238E27FC236}">
                <a16:creationId xmlns="" xmlns:a16="http://schemas.microsoft.com/office/drawing/2014/main" id="{F0C82148-C706-9344-DF74-DA2A4B11BB0A}"/>
              </a:ext>
            </a:extLst>
          </p:cNvPr>
          <p:cNvSpPr/>
          <p:nvPr/>
        </p:nvSpPr>
        <p:spPr>
          <a:xfrm>
            <a:off x="6625344" y="2949394"/>
            <a:ext cx="1581112" cy="23937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09855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grpId="0" nodeType="clickEffect">
                                  <p:stCondLst>
                                    <p:cond delay="0"/>
                                  </p:stCondLst>
                                  <p:childTnLst>
                                    <p:set>
                                      <p:cBhvr>
                                        <p:cTn id="30" dur="1" fill="hold">
                                          <p:stCondLst>
                                            <p:cond delay="0"/>
                                          </p:stCondLst>
                                        </p:cTn>
                                        <p:tgtEl>
                                          <p:spTgt spid="18"/>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1" presetClass="exit" presetSubtype="0" fill="hold" grpId="0" nodeType="clickEffect">
                                  <p:stCondLst>
                                    <p:cond delay="0"/>
                                  </p:stCondLst>
                                  <p:childTnLst>
                                    <p:set>
                                      <p:cBhvr>
                                        <p:cTn id="34" dur="1" fill="hold">
                                          <p:stCondLst>
                                            <p:cond delay="0"/>
                                          </p:stCondLst>
                                        </p:cTn>
                                        <p:tgtEl>
                                          <p:spTgt spid="20"/>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1" presetClass="exit" presetSubtype="0" fill="hold" grpId="0" nodeType="clickEffect">
                                  <p:stCondLst>
                                    <p:cond delay="0"/>
                                  </p:stCondLst>
                                  <p:childTnLst>
                                    <p:set>
                                      <p:cBhvr>
                                        <p:cTn id="38" dur="1" fill="hold">
                                          <p:stCondLst>
                                            <p:cond delay="0"/>
                                          </p:stCondLst>
                                        </p:cTn>
                                        <p:tgtEl>
                                          <p:spTgt spid="2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10" grpId="0" animBg="1"/>
      <p:bldP spid="15" grpId="0" animBg="1"/>
      <p:bldP spid="18" grpId="0" animBg="1"/>
      <p:bldP spid="20" grpId="0" animBg="1"/>
      <p:bldP spid="22" grpId="0" animBg="1"/>
      <p:bldP spid="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9EFBBAA-5CCB-A6F9-F027-606A195EA560}"/>
              </a:ext>
            </a:extLst>
          </p:cNvPr>
          <p:cNvSpPr>
            <a:spLocks noGrp="1"/>
          </p:cNvSpPr>
          <p:nvPr>
            <p:ph type="title"/>
          </p:nvPr>
        </p:nvSpPr>
        <p:spPr/>
        <p:txBody>
          <a:bodyPr/>
          <a:lstStyle/>
          <a:p>
            <a:r>
              <a:rPr lang="en-US" b="1" dirty="0">
                <a:solidFill>
                  <a:srgbClr val="103C63"/>
                </a:solidFill>
                <a:latin typeface="Roboto" panose="02000000000000000000" pitchFamily="2" charset="0"/>
                <a:ea typeface="Roboto" panose="02000000000000000000" pitchFamily="2" charset="0"/>
              </a:rPr>
              <a:t>Statistics and research design</a:t>
            </a:r>
          </a:p>
        </p:txBody>
      </p:sp>
      <p:sp>
        <p:nvSpPr>
          <p:cNvPr id="4" name="Text Placeholder 3">
            <a:extLst>
              <a:ext uri="{FF2B5EF4-FFF2-40B4-BE49-F238E27FC236}">
                <a16:creationId xmlns="" xmlns:a16="http://schemas.microsoft.com/office/drawing/2014/main" id="{30D26F9B-1267-5EDD-4631-8E883620A9F3}"/>
              </a:ext>
            </a:extLst>
          </p:cNvPr>
          <p:cNvSpPr>
            <a:spLocks noGrp="1"/>
          </p:cNvSpPr>
          <p:nvPr>
            <p:ph type="body" idx="1"/>
          </p:nvPr>
        </p:nvSpPr>
        <p:spPr>
          <a:xfrm>
            <a:off x="839788" y="1169099"/>
            <a:ext cx="5157787" cy="823912"/>
          </a:xfrm>
        </p:spPr>
        <p:txBody>
          <a:bodyPr/>
          <a:lstStyle/>
          <a:p>
            <a:r>
              <a:rPr lang="en-US" sz="3200" dirty="0">
                <a:solidFill>
                  <a:srgbClr val="103C63"/>
                </a:solidFill>
                <a:latin typeface="Roboto" panose="02000000000000000000" pitchFamily="2" charset="0"/>
                <a:ea typeface="Roboto" panose="02000000000000000000" pitchFamily="2" charset="0"/>
              </a:rPr>
              <a:t>Statistics</a:t>
            </a:r>
            <a:endParaRPr lang="en-US" dirty="0">
              <a:solidFill>
                <a:srgbClr val="103C63"/>
              </a:solidFill>
              <a:latin typeface="Roboto" panose="02000000000000000000" pitchFamily="2" charset="0"/>
              <a:ea typeface="Roboto" panose="02000000000000000000" pitchFamily="2" charset="0"/>
            </a:endParaRPr>
          </a:p>
        </p:txBody>
      </p:sp>
      <p:sp>
        <p:nvSpPr>
          <p:cNvPr id="5" name="Content Placeholder 4">
            <a:extLst>
              <a:ext uri="{FF2B5EF4-FFF2-40B4-BE49-F238E27FC236}">
                <a16:creationId xmlns="" xmlns:a16="http://schemas.microsoft.com/office/drawing/2014/main" id="{1CEB9834-BE6A-5387-BDB7-B7D7A8CF29EF}"/>
              </a:ext>
            </a:extLst>
          </p:cNvPr>
          <p:cNvSpPr>
            <a:spLocks noGrp="1"/>
          </p:cNvSpPr>
          <p:nvPr>
            <p:ph sz="half" idx="2"/>
          </p:nvPr>
        </p:nvSpPr>
        <p:spPr>
          <a:xfrm>
            <a:off x="839788" y="1993011"/>
            <a:ext cx="5157787" cy="3684588"/>
          </a:xfrm>
        </p:spPr>
        <p:txBody>
          <a:bodyPr>
            <a:normAutofit/>
          </a:bodyPr>
          <a:lstStyle/>
          <a:p>
            <a:pPr marL="9525" indent="0">
              <a:buNone/>
            </a:pPr>
            <a:r>
              <a:rPr lang="en-US" sz="2400" dirty="0">
                <a:latin typeface="Roboto" panose="02000000000000000000" pitchFamily="2" charset="0"/>
                <a:ea typeface="Roboto" panose="02000000000000000000" pitchFamily="2" charset="0"/>
              </a:rPr>
              <a:t>involves the manipulation of numbers and the conclusions based on those manipulations</a:t>
            </a:r>
          </a:p>
          <a:p>
            <a:pPr marL="0" indent="0">
              <a:buNone/>
            </a:pPr>
            <a:endParaRPr lang="en-US" dirty="0">
              <a:latin typeface="Roboto" panose="02000000000000000000" pitchFamily="2" charset="0"/>
              <a:ea typeface="Roboto" panose="02000000000000000000" pitchFamily="2" charset="0"/>
            </a:endParaRPr>
          </a:p>
        </p:txBody>
      </p:sp>
      <p:sp>
        <p:nvSpPr>
          <p:cNvPr id="7" name="Text Placeholder 6">
            <a:extLst>
              <a:ext uri="{FF2B5EF4-FFF2-40B4-BE49-F238E27FC236}">
                <a16:creationId xmlns="" xmlns:a16="http://schemas.microsoft.com/office/drawing/2014/main" id="{0D93F135-0A63-8E1D-5FCD-20CA0B1883E4}"/>
              </a:ext>
            </a:extLst>
          </p:cNvPr>
          <p:cNvSpPr>
            <a:spLocks noGrp="1"/>
          </p:cNvSpPr>
          <p:nvPr>
            <p:ph type="body" sz="quarter" idx="3"/>
          </p:nvPr>
        </p:nvSpPr>
        <p:spPr>
          <a:xfrm>
            <a:off x="6172200" y="1169099"/>
            <a:ext cx="5183188" cy="823912"/>
          </a:xfrm>
        </p:spPr>
        <p:txBody>
          <a:bodyPr/>
          <a:lstStyle/>
          <a:p>
            <a:r>
              <a:rPr lang="en-US" sz="3200" dirty="0">
                <a:solidFill>
                  <a:srgbClr val="103C63"/>
                </a:solidFill>
                <a:latin typeface="Roboto" panose="02000000000000000000" pitchFamily="2" charset="0"/>
                <a:ea typeface="Roboto" panose="02000000000000000000" pitchFamily="2" charset="0"/>
              </a:rPr>
              <a:t>Research design</a:t>
            </a:r>
            <a:endParaRPr lang="en-US" dirty="0">
              <a:solidFill>
                <a:srgbClr val="103C63"/>
              </a:solidFill>
              <a:latin typeface="Roboto" panose="02000000000000000000" pitchFamily="2" charset="0"/>
              <a:ea typeface="Roboto" panose="02000000000000000000" pitchFamily="2" charset="0"/>
            </a:endParaRPr>
          </a:p>
        </p:txBody>
      </p:sp>
      <p:sp>
        <p:nvSpPr>
          <p:cNvPr id="8" name="Content Placeholder 7">
            <a:extLst>
              <a:ext uri="{FF2B5EF4-FFF2-40B4-BE49-F238E27FC236}">
                <a16:creationId xmlns="" xmlns:a16="http://schemas.microsoft.com/office/drawing/2014/main" id="{3CB5FFC3-C941-DD55-DAC2-6D13A1BFE6A6}"/>
              </a:ext>
            </a:extLst>
          </p:cNvPr>
          <p:cNvSpPr>
            <a:spLocks noGrp="1"/>
          </p:cNvSpPr>
          <p:nvPr>
            <p:ph sz="quarter" idx="4"/>
          </p:nvPr>
        </p:nvSpPr>
        <p:spPr>
          <a:xfrm>
            <a:off x="6172200" y="1993011"/>
            <a:ext cx="5183188" cy="2030349"/>
          </a:xfrm>
        </p:spPr>
        <p:txBody>
          <a:bodyPr>
            <a:normAutofit/>
          </a:bodyPr>
          <a:lstStyle/>
          <a:p>
            <a:pPr marL="0" indent="0">
              <a:buNone/>
            </a:pPr>
            <a:r>
              <a:rPr lang="en-US" sz="2400" dirty="0">
                <a:latin typeface="Roboto" panose="02000000000000000000" pitchFamily="2" charset="0"/>
                <a:ea typeface="Roboto" panose="02000000000000000000" pitchFamily="2" charset="0"/>
              </a:rPr>
              <a:t>deals with all the things that influence the numbers you get. </a:t>
            </a:r>
            <a:r>
              <a:rPr lang="en-US" sz="2400" i="1" dirty="0">
                <a:latin typeface="Roboto" panose="02000000000000000000" pitchFamily="2" charset="0"/>
                <a:ea typeface="Roboto" panose="02000000000000000000" pitchFamily="2" charset="0"/>
              </a:rPr>
              <a:t>Knowing the basics of research design is important when interpreting statistical analysis</a:t>
            </a:r>
            <a:endParaRPr lang="en-US" sz="2400" dirty="0">
              <a:latin typeface="Roboto" panose="02000000000000000000" pitchFamily="2" charset="0"/>
              <a:ea typeface="Roboto" panose="02000000000000000000" pitchFamily="2" charset="0"/>
            </a:endParaRPr>
          </a:p>
        </p:txBody>
      </p:sp>
      <p:grpSp>
        <p:nvGrpSpPr>
          <p:cNvPr id="11" name="Group 10" title="Pages 14-15">
            <a:extLst>
              <a:ext uri="{FF2B5EF4-FFF2-40B4-BE49-F238E27FC236}">
                <a16:creationId xmlns="" xmlns:a16="http://schemas.microsoft.com/office/drawing/2014/main" id="{98E30B3A-F5C7-B100-9B9B-C86414113FE9}"/>
              </a:ext>
            </a:extLst>
          </p:cNvPr>
          <p:cNvGrpSpPr/>
          <p:nvPr/>
        </p:nvGrpSpPr>
        <p:grpSpPr>
          <a:xfrm>
            <a:off x="11565404" y="6113574"/>
            <a:ext cx="626596" cy="744426"/>
            <a:chOff x="11565403" y="5993216"/>
            <a:chExt cx="626596" cy="744426"/>
          </a:xfrm>
        </p:grpSpPr>
        <p:pic>
          <p:nvPicPr>
            <p:cNvPr id="12" name="Picture 11" descr="Decorative">
              <a:extLst>
                <a:ext uri="{FF2B5EF4-FFF2-40B4-BE49-F238E27FC236}">
                  <a16:creationId xmlns="" xmlns:a16="http://schemas.microsoft.com/office/drawing/2014/main" id="{F74E0FED-AABE-D110-186D-0025FAAB104C}"/>
                </a:ext>
              </a:extLst>
            </p:cNvPr>
            <p:cNvPicPr>
              <a:picLocks noChangeAspect="1"/>
            </p:cNvPicPr>
            <p:nvPr/>
          </p:nvPicPr>
          <p:blipFill>
            <a:blip r:embed="rId2"/>
            <a:stretch>
              <a:fillRect/>
            </a:stretch>
          </p:blipFill>
          <p:spPr>
            <a:xfrm>
              <a:off x="11565406" y="5993216"/>
              <a:ext cx="626593" cy="744426"/>
            </a:xfrm>
            <a:prstGeom prst="rect">
              <a:avLst/>
            </a:prstGeom>
          </p:spPr>
        </p:pic>
        <p:pic>
          <p:nvPicPr>
            <p:cNvPr id="13" name="Graphic 12" descr="Open book outline">
              <a:extLst>
                <a:ext uri="{FF2B5EF4-FFF2-40B4-BE49-F238E27FC236}">
                  <a16:creationId xmlns="" xmlns:a16="http://schemas.microsoft.com/office/drawing/2014/main" id="{B585E812-DE23-C125-6A71-507C2D749CF6}"/>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11585099" y="5995823"/>
              <a:ext cx="587205" cy="587205"/>
            </a:xfrm>
            <a:prstGeom prst="rect">
              <a:avLst/>
            </a:prstGeom>
          </p:spPr>
        </p:pic>
        <p:sp>
          <p:nvSpPr>
            <p:cNvPr id="17" name="TextBox 16">
              <a:extLst>
                <a:ext uri="{FF2B5EF4-FFF2-40B4-BE49-F238E27FC236}">
                  <a16:creationId xmlns="" xmlns:a16="http://schemas.microsoft.com/office/drawing/2014/main" id="{D7EA205D-689A-B85C-8C57-E40B366CFEA5}"/>
                </a:ext>
              </a:extLst>
            </p:cNvPr>
            <p:cNvSpPr txBox="1"/>
            <p:nvPr/>
          </p:nvSpPr>
          <p:spPr>
            <a:xfrm>
              <a:off x="11565403" y="6491421"/>
              <a:ext cx="626595" cy="246221"/>
            </a:xfrm>
            <a:prstGeom prst="rect">
              <a:avLst/>
            </a:prstGeom>
            <a:noFill/>
          </p:spPr>
          <p:txBody>
            <a:bodyPr wrap="square" rtlCol="0">
              <a:spAutoFit/>
            </a:bodyPr>
            <a:lstStyle/>
            <a:p>
              <a:pPr algn="ctr"/>
              <a:r>
                <a:rPr lang="en-US" sz="1000" dirty="0">
                  <a:solidFill>
                    <a:schemeClr val="bg1"/>
                  </a:solidFill>
                  <a:latin typeface="Roboto" panose="02000000000000000000" pitchFamily="2" charset="0"/>
                  <a:ea typeface="Roboto" panose="02000000000000000000" pitchFamily="2" charset="0"/>
                </a:rPr>
                <a:t>14-15</a:t>
              </a:r>
            </a:p>
          </p:txBody>
        </p:sp>
      </p:grpSp>
      <p:cxnSp>
        <p:nvCxnSpPr>
          <p:cNvPr id="9" name="Straight Connector 8" descr="Decorative">
            <a:extLst>
              <a:ext uri="{FF2B5EF4-FFF2-40B4-BE49-F238E27FC236}">
                <a16:creationId xmlns="" xmlns:a16="http://schemas.microsoft.com/office/drawing/2014/main" id="{4BD588EA-4376-D890-CC64-010057C0EE9B}"/>
              </a:ext>
            </a:extLst>
          </p:cNvPr>
          <p:cNvCxnSpPr>
            <a:cxnSpLocks/>
          </p:cNvCxnSpPr>
          <p:nvPr/>
        </p:nvCxnSpPr>
        <p:spPr>
          <a:xfrm>
            <a:off x="5997575" y="1306640"/>
            <a:ext cx="0" cy="2656681"/>
          </a:xfrm>
          <a:prstGeom prst="line">
            <a:avLst/>
          </a:prstGeom>
          <a:ln w="38100">
            <a:solidFill>
              <a:srgbClr val="103C63"/>
            </a:solidFill>
          </a:ln>
        </p:spPr>
        <p:style>
          <a:lnRef idx="1">
            <a:schemeClr val="accent1"/>
          </a:lnRef>
          <a:fillRef idx="0">
            <a:schemeClr val="accent1"/>
          </a:fillRef>
          <a:effectRef idx="0">
            <a:schemeClr val="accent1"/>
          </a:effectRef>
          <a:fontRef idx="minor">
            <a:schemeClr val="tx1"/>
          </a:fontRef>
        </p:style>
      </p:cxnSp>
      <p:pic>
        <p:nvPicPr>
          <p:cNvPr id="6" name="Picture 5" descr="The statistics viewpoint simply divides the distance to be traveled by the average speed to create an estimate. The travel is represented by a flat line. The research design viewpoint considers real world factors like hills, berries you might stop to eat, even injury or death in making its estimate." title="Figure 1.2 - Travel time from a research design viewpoint and a statistical viewpoint">
            <a:extLst>
              <a:ext uri="{FF2B5EF4-FFF2-40B4-BE49-F238E27FC236}">
                <a16:creationId xmlns="" xmlns:a16="http://schemas.microsoft.com/office/drawing/2014/main" id="{3EA5A403-D802-DC7B-CB13-AA2C8DA6F17E}"/>
              </a:ext>
            </a:extLst>
          </p:cNvPr>
          <p:cNvPicPr>
            <a:picLocks noChangeAspect="1"/>
          </p:cNvPicPr>
          <p:nvPr/>
        </p:nvPicPr>
        <p:blipFill>
          <a:blip r:embed="rId5"/>
          <a:stretch>
            <a:fillRect/>
          </a:stretch>
        </p:blipFill>
        <p:spPr>
          <a:xfrm>
            <a:off x="2806230" y="3839274"/>
            <a:ext cx="6400978" cy="2966307"/>
          </a:xfrm>
          <a:prstGeom prst="rect">
            <a:avLst/>
          </a:prstGeom>
        </p:spPr>
      </p:pic>
    </p:spTree>
    <p:extLst>
      <p:ext uri="{BB962C8B-B14F-4D97-AF65-F5344CB8AC3E}">
        <p14:creationId xmlns:p14="http://schemas.microsoft.com/office/powerpoint/2010/main" val="42010941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xEl>
                                              <p:pRg st="0" end="0"/>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5" grpId="0" build="p"/>
      <p:bldP spid="7" grpId="0" build="p"/>
      <p:bldP spid="8" grpId="0" build="p"/>
    </p:bld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9EFBBAA-5CCB-A6F9-F027-606A195EA560}"/>
              </a:ext>
            </a:extLst>
          </p:cNvPr>
          <p:cNvSpPr>
            <a:spLocks noGrp="1"/>
          </p:cNvSpPr>
          <p:nvPr>
            <p:ph type="title"/>
          </p:nvPr>
        </p:nvSpPr>
        <p:spPr>
          <a:xfrm>
            <a:off x="838199" y="365125"/>
            <a:ext cx="11007903" cy="1325563"/>
          </a:xfrm>
        </p:spPr>
        <p:txBody>
          <a:bodyPr/>
          <a:lstStyle/>
          <a:p>
            <a:r>
              <a:rPr lang="en-US" b="1">
                <a:solidFill>
                  <a:srgbClr val="103C63"/>
                </a:solidFill>
                <a:latin typeface="Roboto" panose="02000000000000000000" pitchFamily="2" charset="0"/>
                <a:ea typeface="Roboto" panose="02000000000000000000" pitchFamily="2" charset="0"/>
              </a:rPr>
              <a:t>Types of research designs and variables</a:t>
            </a:r>
          </a:p>
        </p:txBody>
      </p:sp>
      <p:sp>
        <p:nvSpPr>
          <p:cNvPr id="3" name="Content Placeholder 2">
            <a:extLst>
              <a:ext uri="{FF2B5EF4-FFF2-40B4-BE49-F238E27FC236}">
                <a16:creationId xmlns="" xmlns:a16="http://schemas.microsoft.com/office/drawing/2014/main" id="{6E377BEC-2FE9-E995-7A24-4D0A31DEA388}"/>
              </a:ext>
            </a:extLst>
          </p:cNvPr>
          <p:cNvSpPr>
            <a:spLocks noGrp="1"/>
          </p:cNvSpPr>
          <p:nvPr>
            <p:ph idx="1"/>
          </p:nvPr>
        </p:nvSpPr>
        <p:spPr>
          <a:xfrm>
            <a:off x="838199" y="1825625"/>
            <a:ext cx="10515601" cy="4667250"/>
          </a:xfrm>
        </p:spPr>
        <p:txBody>
          <a:bodyPr>
            <a:normAutofit fontScale="92500" lnSpcReduction="10000"/>
          </a:bodyPr>
          <a:lstStyle/>
          <a:p>
            <a:pPr marL="9525" indent="0">
              <a:buNone/>
            </a:pPr>
            <a:r>
              <a:rPr lang="en-US" sz="2400" b="1" dirty="0">
                <a:solidFill>
                  <a:srgbClr val="103C63"/>
                </a:solidFill>
                <a:latin typeface="Roboto" panose="02000000000000000000" pitchFamily="2" charset="0"/>
                <a:ea typeface="Roboto" panose="02000000000000000000" pitchFamily="2" charset="0"/>
              </a:rPr>
              <a:t>Correlational study:</a:t>
            </a:r>
            <a:r>
              <a:rPr lang="en-US" sz="2400" b="1" dirty="0">
                <a:latin typeface="Roboto" panose="02000000000000000000" pitchFamily="2" charset="0"/>
                <a:ea typeface="Roboto" panose="02000000000000000000" pitchFamily="2" charset="0"/>
              </a:rPr>
              <a:t> </a:t>
            </a:r>
            <a:r>
              <a:rPr lang="en-US" sz="2400" dirty="0">
                <a:latin typeface="Roboto" panose="02000000000000000000" pitchFamily="2" charset="0"/>
                <a:ea typeface="Roboto" panose="02000000000000000000" pitchFamily="2" charset="0"/>
              </a:rPr>
              <a:t>Research design wherein all variables are measured variables</a:t>
            </a:r>
          </a:p>
          <a:p>
            <a:pPr marL="9525" indent="0">
              <a:buNone/>
            </a:pPr>
            <a:endParaRPr lang="en-US" sz="1000" dirty="0">
              <a:solidFill>
                <a:srgbClr val="103C63"/>
              </a:solidFill>
              <a:latin typeface="Roboto" panose="02000000000000000000" pitchFamily="2" charset="0"/>
              <a:ea typeface="Roboto" panose="02000000000000000000" pitchFamily="2" charset="0"/>
            </a:endParaRPr>
          </a:p>
          <a:p>
            <a:pPr marL="9525" indent="0">
              <a:buNone/>
            </a:pPr>
            <a:r>
              <a:rPr lang="en-US" sz="2400" b="1" dirty="0">
                <a:solidFill>
                  <a:srgbClr val="103C63"/>
                </a:solidFill>
                <a:latin typeface="Roboto" panose="02000000000000000000" pitchFamily="2" charset="0"/>
                <a:ea typeface="Roboto" panose="02000000000000000000" pitchFamily="2" charset="0"/>
              </a:rPr>
              <a:t>Experimental study: </a:t>
            </a:r>
            <a:r>
              <a:rPr lang="en-US" sz="2400" dirty="0">
                <a:latin typeface="Roboto" panose="02000000000000000000" pitchFamily="2" charset="0"/>
                <a:ea typeface="Roboto" panose="02000000000000000000" pitchFamily="2" charset="0"/>
              </a:rPr>
              <a:t>Research design wherein at least one variable is a manipulated variable</a:t>
            </a:r>
            <a:endParaRPr lang="en-US" sz="1100" dirty="0">
              <a:latin typeface="Roboto" panose="02000000000000000000" pitchFamily="2" charset="0"/>
              <a:ea typeface="Roboto" panose="02000000000000000000" pitchFamily="2" charset="0"/>
            </a:endParaRPr>
          </a:p>
          <a:p>
            <a:pPr marL="460375" indent="0">
              <a:buNone/>
            </a:pPr>
            <a:r>
              <a:rPr lang="en-US" sz="2400" dirty="0">
                <a:latin typeface="Roboto" panose="02000000000000000000" pitchFamily="2" charset="0"/>
                <a:ea typeface="Roboto" panose="02000000000000000000" pitchFamily="2" charset="0"/>
              </a:rPr>
              <a:t>A simple experiment has two major variables:</a:t>
            </a:r>
          </a:p>
          <a:p>
            <a:pPr marL="920750" indent="0">
              <a:buNone/>
            </a:pPr>
            <a:r>
              <a:rPr lang="en-US" sz="2400" b="1" dirty="0">
                <a:solidFill>
                  <a:srgbClr val="103C63"/>
                </a:solidFill>
                <a:latin typeface="Roboto" panose="02000000000000000000" pitchFamily="2" charset="0"/>
                <a:ea typeface="Roboto" panose="02000000000000000000" pitchFamily="2" charset="0"/>
              </a:rPr>
              <a:t>Independent variable:</a:t>
            </a:r>
            <a:r>
              <a:rPr lang="en-US" sz="2400" dirty="0">
                <a:latin typeface="Roboto" panose="02000000000000000000" pitchFamily="2" charset="0"/>
                <a:ea typeface="Roboto" panose="02000000000000000000" pitchFamily="2" charset="0"/>
              </a:rPr>
              <a:t> Variable controlled by the researcher; changes in this variable may produce changes in the dependent variable</a:t>
            </a:r>
          </a:p>
          <a:p>
            <a:pPr marL="1371600" indent="0">
              <a:buNone/>
            </a:pPr>
            <a:r>
              <a:rPr lang="en-US" sz="2400" dirty="0">
                <a:latin typeface="Roboto" panose="02000000000000000000" pitchFamily="2" charset="0"/>
                <a:ea typeface="Roboto" panose="02000000000000000000" pitchFamily="2" charset="0"/>
              </a:rPr>
              <a:t>Values of the independent variable are usually called </a:t>
            </a:r>
            <a:r>
              <a:rPr lang="en-US" sz="2400" b="1" dirty="0">
                <a:solidFill>
                  <a:srgbClr val="103C63"/>
                </a:solidFill>
                <a:latin typeface="Roboto" panose="02000000000000000000" pitchFamily="2" charset="0"/>
                <a:ea typeface="Roboto" panose="02000000000000000000" pitchFamily="2" charset="0"/>
              </a:rPr>
              <a:t>levels</a:t>
            </a:r>
            <a:r>
              <a:rPr lang="en-US" sz="2400" dirty="0">
                <a:latin typeface="Roboto" panose="02000000000000000000" pitchFamily="2" charset="0"/>
                <a:ea typeface="Roboto" panose="02000000000000000000" pitchFamily="2" charset="0"/>
              </a:rPr>
              <a:t> or </a:t>
            </a:r>
            <a:r>
              <a:rPr lang="en-US" sz="2400" b="1" dirty="0">
                <a:solidFill>
                  <a:srgbClr val="103C63"/>
                </a:solidFill>
                <a:latin typeface="Roboto" panose="02000000000000000000" pitchFamily="2" charset="0"/>
                <a:ea typeface="Roboto" panose="02000000000000000000" pitchFamily="2" charset="0"/>
              </a:rPr>
              <a:t>conditions</a:t>
            </a:r>
            <a:r>
              <a:rPr lang="en-US" sz="2400" dirty="0">
                <a:latin typeface="Roboto" panose="02000000000000000000" pitchFamily="2" charset="0"/>
                <a:ea typeface="Roboto" panose="02000000000000000000" pitchFamily="2" charset="0"/>
              </a:rPr>
              <a:t> and sometimes </a:t>
            </a:r>
            <a:r>
              <a:rPr lang="en-US" sz="2400" b="1" dirty="0">
                <a:solidFill>
                  <a:srgbClr val="103C63"/>
                </a:solidFill>
                <a:latin typeface="Roboto" panose="02000000000000000000" pitchFamily="2" charset="0"/>
                <a:ea typeface="Roboto" panose="02000000000000000000" pitchFamily="2" charset="0"/>
              </a:rPr>
              <a:t>treatments</a:t>
            </a:r>
            <a:endParaRPr lang="en-US" sz="2400" dirty="0">
              <a:solidFill>
                <a:srgbClr val="103C63"/>
              </a:solidFill>
              <a:latin typeface="Roboto" panose="02000000000000000000" pitchFamily="2" charset="0"/>
              <a:ea typeface="Roboto" panose="02000000000000000000" pitchFamily="2" charset="0"/>
            </a:endParaRPr>
          </a:p>
          <a:p>
            <a:pPr marL="920750" indent="0">
              <a:buNone/>
            </a:pPr>
            <a:r>
              <a:rPr lang="en-US" sz="2400" b="1" dirty="0">
                <a:solidFill>
                  <a:srgbClr val="103C63"/>
                </a:solidFill>
                <a:latin typeface="Roboto" panose="02000000000000000000" pitchFamily="2" charset="0"/>
                <a:ea typeface="Roboto" panose="02000000000000000000" pitchFamily="2" charset="0"/>
              </a:rPr>
              <a:t>Dependent variable:</a:t>
            </a:r>
            <a:r>
              <a:rPr lang="en-US" sz="2400" dirty="0">
                <a:latin typeface="Roboto" panose="02000000000000000000" pitchFamily="2" charset="0"/>
                <a:ea typeface="Roboto" panose="02000000000000000000" pitchFamily="2" charset="0"/>
              </a:rPr>
              <a:t> Observed variable that is expected to change as a result of changes in the independent variable in an experiment</a:t>
            </a:r>
          </a:p>
          <a:p>
            <a:pPr marL="409575" indent="0">
              <a:buNone/>
            </a:pPr>
            <a:r>
              <a:rPr lang="en-US" sz="2400" b="1" dirty="0">
                <a:solidFill>
                  <a:srgbClr val="103C63"/>
                </a:solidFill>
                <a:latin typeface="Roboto" panose="02000000000000000000" pitchFamily="2" charset="0"/>
                <a:ea typeface="Roboto" panose="02000000000000000000" pitchFamily="2" charset="0"/>
              </a:rPr>
              <a:t>Extraneous variable:</a:t>
            </a:r>
            <a:r>
              <a:rPr lang="en-US" sz="2400" b="1" dirty="0">
                <a:latin typeface="Roboto" panose="02000000000000000000" pitchFamily="2" charset="0"/>
                <a:ea typeface="Roboto" panose="02000000000000000000" pitchFamily="2" charset="0"/>
              </a:rPr>
              <a:t> </a:t>
            </a:r>
            <a:r>
              <a:rPr lang="en-US" sz="2400" dirty="0">
                <a:latin typeface="Roboto" panose="02000000000000000000" pitchFamily="2" charset="0"/>
                <a:ea typeface="Roboto" panose="02000000000000000000" pitchFamily="2" charset="0"/>
              </a:rPr>
              <a:t>Variable other than the independent variable that may affect the dependent variable</a:t>
            </a:r>
            <a:endParaRPr lang="en-US" sz="2400" b="1" dirty="0">
              <a:latin typeface="Roboto" panose="02000000000000000000" pitchFamily="2" charset="0"/>
              <a:ea typeface="Roboto" panose="02000000000000000000" pitchFamily="2" charset="0"/>
            </a:endParaRPr>
          </a:p>
        </p:txBody>
      </p:sp>
      <p:grpSp>
        <p:nvGrpSpPr>
          <p:cNvPr id="11" name="Group 10" title="Pages 16-18">
            <a:extLst>
              <a:ext uri="{FF2B5EF4-FFF2-40B4-BE49-F238E27FC236}">
                <a16:creationId xmlns="" xmlns:a16="http://schemas.microsoft.com/office/drawing/2014/main" id="{98E30B3A-F5C7-B100-9B9B-C86414113FE9}"/>
              </a:ext>
            </a:extLst>
          </p:cNvPr>
          <p:cNvGrpSpPr/>
          <p:nvPr/>
        </p:nvGrpSpPr>
        <p:grpSpPr>
          <a:xfrm>
            <a:off x="11565404" y="6113574"/>
            <a:ext cx="626596" cy="744426"/>
            <a:chOff x="11565403" y="5993216"/>
            <a:chExt cx="626596" cy="744426"/>
          </a:xfrm>
        </p:grpSpPr>
        <p:pic>
          <p:nvPicPr>
            <p:cNvPr id="12" name="Picture 11" descr="Decorative">
              <a:extLst>
                <a:ext uri="{FF2B5EF4-FFF2-40B4-BE49-F238E27FC236}">
                  <a16:creationId xmlns="" xmlns:a16="http://schemas.microsoft.com/office/drawing/2014/main" id="{F74E0FED-AABE-D110-186D-0025FAAB104C}"/>
                </a:ext>
              </a:extLst>
            </p:cNvPr>
            <p:cNvPicPr>
              <a:picLocks noChangeAspect="1"/>
            </p:cNvPicPr>
            <p:nvPr/>
          </p:nvPicPr>
          <p:blipFill>
            <a:blip r:embed="rId2"/>
            <a:stretch>
              <a:fillRect/>
            </a:stretch>
          </p:blipFill>
          <p:spPr>
            <a:xfrm>
              <a:off x="11565406" y="5993216"/>
              <a:ext cx="626593" cy="744426"/>
            </a:xfrm>
            <a:prstGeom prst="rect">
              <a:avLst/>
            </a:prstGeom>
          </p:spPr>
        </p:pic>
        <p:pic>
          <p:nvPicPr>
            <p:cNvPr id="13" name="Graphic 12" descr="Open book outline">
              <a:extLst>
                <a:ext uri="{FF2B5EF4-FFF2-40B4-BE49-F238E27FC236}">
                  <a16:creationId xmlns="" xmlns:a16="http://schemas.microsoft.com/office/drawing/2014/main" id="{B585E812-DE23-C125-6A71-507C2D749CF6}"/>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11585099" y="5995823"/>
              <a:ext cx="587205" cy="587205"/>
            </a:xfrm>
            <a:prstGeom prst="rect">
              <a:avLst/>
            </a:prstGeom>
          </p:spPr>
        </p:pic>
        <p:sp>
          <p:nvSpPr>
            <p:cNvPr id="17" name="TextBox 16">
              <a:extLst>
                <a:ext uri="{FF2B5EF4-FFF2-40B4-BE49-F238E27FC236}">
                  <a16:creationId xmlns="" xmlns:a16="http://schemas.microsoft.com/office/drawing/2014/main" id="{D7EA205D-689A-B85C-8C57-E40B366CFEA5}"/>
                </a:ext>
              </a:extLst>
            </p:cNvPr>
            <p:cNvSpPr txBox="1"/>
            <p:nvPr/>
          </p:nvSpPr>
          <p:spPr>
            <a:xfrm>
              <a:off x="11565403" y="6491421"/>
              <a:ext cx="626595" cy="246221"/>
            </a:xfrm>
            <a:prstGeom prst="rect">
              <a:avLst/>
            </a:prstGeom>
            <a:noFill/>
          </p:spPr>
          <p:txBody>
            <a:bodyPr wrap="square" rtlCol="0">
              <a:spAutoFit/>
            </a:bodyPr>
            <a:lstStyle/>
            <a:p>
              <a:pPr algn="ctr"/>
              <a:r>
                <a:rPr lang="en-US" sz="1000">
                  <a:solidFill>
                    <a:schemeClr val="bg1"/>
                  </a:solidFill>
                  <a:latin typeface="Roboto" panose="02000000000000000000" pitchFamily="2" charset="0"/>
                  <a:ea typeface="Roboto" panose="02000000000000000000" pitchFamily="2" charset="0"/>
                </a:rPr>
                <a:t>16-18</a:t>
              </a:r>
            </a:p>
          </p:txBody>
        </p:sp>
      </p:grpSp>
      <p:cxnSp>
        <p:nvCxnSpPr>
          <p:cNvPr id="4" name="Straight Connector 3" title="Horizontal dividing line">
            <a:extLst>
              <a:ext uri="{FF2B5EF4-FFF2-40B4-BE49-F238E27FC236}">
                <a16:creationId xmlns="" xmlns:a16="http://schemas.microsoft.com/office/drawing/2014/main" id="{CB029F1D-9E5B-C08D-98FD-3D7568057AB7}"/>
              </a:ext>
            </a:extLst>
          </p:cNvPr>
          <p:cNvCxnSpPr/>
          <p:nvPr/>
        </p:nvCxnSpPr>
        <p:spPr>
          <a:xfrm>
            <a:off x="931770" y="2300563"/>
            <a:ext cx="10420440" cy="0"/>
          </a:xfrm>
          <a:prstGeom prst="line">
            <a:avLst/>
          </a:prstGeom>
          <a:ln w="38100">
            <a:solidFill>
              <a:srgbClr val="103C6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89946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9EFBBAA-5CCB-A6F9-F027-606A195EA560}"/>
              </a:ext>
            </a:extLst>
          </p:cNvPr>
          <p:cNvSpPr>
            <a:spLocks noGrp="1"/>
          </p:cNvSpPr>
          <p:nvPr>
            <p:ph type="title"/>
          </p:nvPr>
        </p:nvSpPr>
        <p:spPr>
          <a:xfrm>
            <a:off x="838199" y="365125"/>
            <a:ext cx="11007903" cy="1325563"/>
          </a:xfrm>
        </p:spPr>
        <p:txBody>
          <a:bodyPr/>
          <a:lstStyle/>
          <a:p>
            <a:r>
              <a:rPr lang="en-US" b="1">
                <a:solidFill>
                  <a:srgbClr val="103C63"/>
                </a:solidFill>
                <a:latin typeface="Roboto" panose="02000000000000000000" pitchFamily="2" charset="0"/>
                <a:ea typeface="Roboto" panose="02000000000000000000" pitchFamily="2" charset="0"/>
              </a:rPr>
              <a:t>Test your understanding: </a:t>
            </a:r>
            <a:br>
              <a:rPr lang="en-US" b="1">
                <a:solidFill>
                  <a:srgbClr val="103C63"/>
                </a:solidFill>
                <a:latin typeface="Roboto" panose="02000000000000000000" pitchFamily="2" charset="0"/>
                <a:ea typeface="Roboto" panose="02000000000000000000" pitchFamily="2" charset="0"/>
              </a:rPr>
            </a:br>
            <a:r>
              <a:rPr lang="en-US" b="1">
                <a:solidFill>
                  <a:srgbClr val="103C63"/>
                </a:solidFill>
                <a:latin typeface="Roboto" panose="02000000000000000000" pitchFamily="2" charset="0"/>
                <a:ea typeface="Roboto" panose="02000000000000000000" pitchFamily="2" charset="0"/>
              </a:rPr>
              <a:t>Types of research designs and variables</a:t>
            </a:r>
          </a:p>
        </p:txBody>
      </p:sp>
      <p:sp>
        <p:nvSpPr>
          <p:cNvPr id="3" name="Content Placeholder 2">
            <a:extLst>
              <a:ext uri="{FF2B5EF4-FFF2-40B4-BE49-F238E27FC236}">
                <a16:creationId xmlns="" xmlns:a16="http://schemas.microsoft.com/office/drawing/2014/main" id="{6E377BEC-2FE9-E995-7A24-4D0A31DEA388}"/>
              </a:ext>
            </a:extLst>
          </p:cNvPr>
          <p:cNvSpPr>
            <a:spLocks noGrp="1"/>
          </p:cNvSpPr>
          <p:nvPr>
            <p:ph idx="1"/>
          </p:nvPr>
        </p:nvSpPr>
        <p:spPr>
          <a:xfrm>
            <a:off x="838199" y="1825625"/>
            <a:ext cx="10515601" cy="4667250"/>
          </a:xfrm>
        </p:spPr>
        <p:txBody>
          <a:bodyPr>
            <a:normAutofit/>
          </a:bodyPr>
          <a:lstStyle/>
          <a:p>
            <a:pPr marL="9525" indent="0">
              <a:buNone/>
            </a:pPr>
            <a:r>
              <a:rPr lang="en-US" sz="2400" b="1" dirty="0">
                <a:solidFill>
                  <a:srgbClr val="103C63"/>
                </a:solidFill>
                <a:latin typeface="Roboto" panose="02000000000000000000" pitchFamily="2" charset="0"/>
                <a:ea typeface="Roboto" panose="02000000000000000000" pitchFamily="2" charset="0"/>
              </a:rPr>
              <a:t>The study:</a:t>
            </a:r>
            <a:r>
              <a:rPr lang="en-US" sz="2400" b="1" dirty="0">
                <a:latin typeface="Roboto" panose="02000000000000000000" pitchFamily="2" charset="0"/>
                <a:ea typeface="Roboto" panose="02000000000000000000" pitchFamily="2" charset="0"/>
              </a:rPr>
              <a:t> </a:t>
            </a:r>
            <a:r>
              <a:rPr lang="en-US" sz="2400" dirty="0">
                <a:latin typeface="Roboto" panose="02000000000000000000" pitchFamily="2" charset="0"/>
                <a:ea typeface="Roboto" panose="02000000000000000000" pitchFamily="2" charset="0"/>
              </a:rPr>
              <a:t>You want to improve your spaghetti sauce. You investigate whether swapping in brown sugar for white sugar will make a difference. At one gathering the sauce contains brown sugar; at the other gathering, the sauce contains white sugar.</a:t>
            </a:r>
          </a:p>
          <a:p>
            <a:pPr marL="9525" indent="0">
              <a:buNone/>
            </a:pPr>
            <a:endParaRPr lang="en-US" sz="1000" dirty="0">
              <a:solidFill>
                <a:srgbClr val="103C63"/>
              </a:solidFill>
              <a:latin typeface="Roboto" panose="02000000000000000000" pitchFamily="2" charset="0"/>
              <a:ea typeface="Roboto" panose="02000000000000000000" pitchFamily="2" charset="0"/>
            </a:endParaRPr>
          </a:p>
          <a:p>
            <a:pPr marL="9525" indent="0">
              <a:buNone/>
            </a:pPr>
            <a:r>
              <a:rPr lang="en-US" sz="2400" b="1" dirty="0">
                <a:solidFill>
                  <a:srgbClr val="103C63"/>
                </a:solidFill>
                <a:latin typeface="Roboto" panose="02000000000000000000" pitchFamily="2" charset="0"/>
                <a:ea typeface="Roboto" panose="02000000000000000000" pitchFamily="2" charset="0"/>
              </a:rPr>
              <a:t>Is this a correlational or experimental study? How do you know?</a:t>
            </a:r>
            <a:endParaRPr lang="en-US" sz="2400" dirty="0">
              <a:latin typeface="Roboto" panose="02000000000000000000" pitchFamily="2" charset="0"/>
              <a:ea typeface="Roboto" panose="02000000000000000000" pitchFamily="2" charset="0"/>
            </a:endParaRPr>
          </a:p>
          <a:p>
            <a:pPr marL="9525" indent="0">
              <a:buNone/>
            </a:pPr>
            <a:r>
              <a:rPr lang="en-US" sz="2400" b="1" dirty="0">
                <a:solidFill>
                  <a:srgbClr val="103C63"/>
                </a:solidFill>
                <a:latin typeface="Roboto" panose="02000000000000000000" pitchFamily="2" charset="0"/>
                <a:ea typeface="Roboto" panose="02000000000000000000" pitchFamily="2" charset="0"/>
              </a:rPr>
              <a:t>What is the independent variable?</a:t>
            </a:r>
            <a:r>
              <a:rPr lang="en-US" sz="2400" dirty="0">
                <a:latin typeface="Roboto" panose="02000000000000000000" pitchFamily="2" charset="0"/>
                <a:ea typeface="Roboto" panose="02000000000000000000" pitchFamily="2" charset="0"/>
              </a:rPr>
              <a:t> </a:t>
            </a:r>
          </a:p>
          <a:p>
            <a:pPr marL="9525" indent="0">
              <a:buNone/>
            </a:pPr>
            <a:r>
              <a:rPr lang="en-US" sz="2400" dirty="0">
                <a:latin typeface="Roboto" panose="02000000000000000000" pitchFamily="2" charset="0"/>
                <a:ea typeface="Roboto" panose="02000000000000000000" pitchFamily="2" charset="0"/>
              </a:rPr>
              <a:t>	How many levels of the IV are there? </a:t>
            </a:r>
          </a:p>
          <a:p>
            <a:pPr marL="9525" indent="0">
              <a:buNone/>
            </a:pPr>
            <a:r>
              <a:rPr lang="en-US" sz="2400" b="1" dirty="0">
                <a:solidFill>
                  <a:srgbClr val="103C63"/>
                </a:solidFill>
                <a:latin typeface="Roboto" panose="02000000000000000000" pitchFamily="2" charset="0"/>
                <a:ea typeface="Roboto" panose="02000000000000000000" pitchFamily="2" charset="0"/>
              </a:rPr>
              <a:t>What is the dependent variable?</a:t>
            </a:r>
            <a:r>
              <a:rPr lang="en-US" sz="2400" dirty="0">
                <a:latin typeface="Roboto" panose="02000000000000000000" pitchFamily="2" charset="0"/>
                <a:ea typeface="Roboto" panose="02000000000000000000" pitchFamily="2" charset="0"/>
              </a:rPr>
              <a:t> </a:t>
            </a:r>
          </a:p>
          <a:p>
            <a:pPr marL="9525" indent="0">
              <a:buNone/>
            </a:pPr>
            <a:r>
              <a:rPr lang="en-US" sz="2400" b="1" dirty="0">
                <a:solidFill>
                  <a:srgbClr val="103C63"/>
                </a:solidFill>
                <a:latin typeface="Roboto" panose="02000000000000000000" pitchFamily="2" charset="0"/>
                <a:ea typeface="Roboto" panose="02000000000000000000" pitchFamily="2" charset="0"/>
              </a:rPr>
              <a:t>Identify one possible extraneous variable.</a:t>
            </a:r>
            <a:r>
              <a:rPr lang="en-US" sz="2400" b="1" dirty="0">
                <a:latin typeface="Roboto" panose="02000000000000000000" pitchFamily="2" charset="0"/>
                <a:ea typeface="Roboto" panose="02000000000000000000" pitchFamily="2" charset="0"/>
              </a:rPr>
              <a:t> </a:t>
            </a:r>
          </a:p>
        </p:txBody>
      </p:sp>
      <p:grpSp>
        <p:nvGrpSpPr>
          <p:cNvPr id="11" name="Group 10" title="Pages 16-18">
            <a:extLst>
              <a:ext uri="{FF2B5EF4-FFF2-40B4-BE49-F238E27FC236}">
                <a16:creationId xmlns="" xmlns:a16="http://schemas.microsoft.com/office/drawing/2014/main" id="{98E30B3A-F5C7-B100-9B9B-C86414113FE9}"/>
              </a:ext>
            </a:extLst>
          </p:cNvPr>
          <p:cNvGrpSpPr/>
          <p:nvPr/>
        </p:nvGrpSpPr>
        <p:grpSpPr>
          <a:xfrm>
            <a:off x="11565404" y="6113574"/>
            <a:ext cx="626596" cy="744426"/>
            <a:chOff x="11565403" y="5993216"/>
            <a:chExt cx="626596" cy="744426"/>
          </a:xfrm>
        </p:grpSpPr>
        <p:pic>
          <p:nvPicPr>
            <p:cNvPr id="12" name="Picture 11" descr="Decorative">
              <a:extLst>
                <a:ext uri="{FF2B5EF4-FFF2-40B4-BE49-F238E27FC236}">
                  <a16:creationId xmlns="" xmlns:a16="http://schemas.microsoft.com/office/drawing/2014/main" id="{F74E0FED-AABE-D110-186D-0025FAAB104C}"/>
                </a:ext>
              </a:extLst>
            </p:cNvPr>
            <p:cNvPicPr>
              <a:picLocks noChangeAspect="1"/>
            </p:cNvPicPr>
            <p:nvPr/>
          </p:nvPicPr>
          <p:blipFill>
            <a:blip r:embed="rId2"/>
            <a:stretch>
              <a:fillRect/>
            </a:stretch>
          </p:blipFill>
          <p:spPr>
            <a:xfrm>
              <a:off x="11565406" y="5993216"/>
              <a:ext cx="626593" cy="744426"/>
            </a:xfrm>
            <a:prstGeom prst="rect">
              <a:avLst/>
            </a:prstGeom>
          </p:spPr>
        </p:pic>
        <p:pic>
          <p:nvPicPr>
            <p:cNvPr id="13" name="Graphic 12" descr="Open book outline">
              <a:extLst>
                <a:ext uri="{FF2B5EF4-FFF2-40B4-BE49-F238E27FC236}">
                  <a16:creationId xmlns="" xmlns:a16="http://schemas.microsoft.com/office/drawing/2014/main" id="{B585E812-DE23-C125-6A71-507C2D749CF6}"/>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11585099" y="5995823"/>
              <a:ext cx="587205" cy="587205"/>
            </a:xfrm>
            <a:prstGeom prst="rect">
              <a:avLst/>
            </a:prstGeom>
          </p:spPr>
        </p:pic>
        <p:sp>
          <p:nvSpPr>
            <p:cNvPr id="17" name="TextBox 16">
              <a:extLst>
                <a:ext uri="{FF2B5EF4-FFF2-40B4-BE49-F238E27FC236}">
                  <a16:creationId xmlns="" xmlns:a16="http://schemas.microsoft.com/office/drawing/2014/main" id="{D7EA205D-689A-B85C-8C57-E40B366CFEA5}"/>
                </a:ext>
              </a:extLst>
            </p:cNvPr>
            <p:cNvSpPr txBox="1"/>
            <p:nvPr/>
          </p:nvSpPr>
          <p:spPr>
            <a:xfrm>
              <a:off x="11565403" y="6491421"/>
              <a:ext cx="626595" cy="246221"/>
            </a:xfrm>
            <a:prstGeom prst="rect">
              <a:avLst/>
            </a:prstGeom>
            <a:noFill/>
          </p:spPr>
          <p:txBody>
            <a:bodyPr wrap="square" rtlCol="0">
              <a:spAutoFit/>
            </a:bodyPr>
            <a:lstStyle/>
            <a:p>
              <a:pPr algn="ctr"/>
              <a:r>
                <a:rPr lang="en-US" sz="1000">
                  <a:solidFill>
                    <a:schemeClr val="bg1"/>
                  </a:solidFill>
                  <a:latin typeface="Roboto" panose="02000000000000000000" pitchFamily="2" charset="0"/>
                  <a:ea typeface="Roboto" panose="02000000000000000000" pitchFamily="2" charset="0"/>
                </a:rPr>
                <a:t>16-18</a:t>
              </a:r>
            </a:p>
          </p:txBody>
        </p:sp>
      </p:grpSp>
      <p:cxnSp>
        <p:nvCxnSpPr>
          <p:cNvPr id="4" name="Straight Connector 3" descr="Decorative">
            <a:extLst>
              <a:ext uri="{FF2B5EF4-FFF2-40B4-BE49-F238E27FC236}">
                <a16:creationId xmlns="" xmlns:a16="http://schemas.microsoft.com/office/drawing/2014/main" id="{CB029F1D-9E5B-C08D-98FD-3D7568057AB7}"/>
              </a:ext>
            </a:extLst>
          </p:cNvPr>
          <p:cNvCxnSpPr/>
          <p:nvPr/>
        </p:nvCxnSpPr>
        <p:spPr>
          <a:xfrm>
            <a:off x="885780" y="3311316"/>
            <a:ext cx="10420440" cy="0"/>
          </a:xfrm>
          <a:prstGeom prst="line">
            <a:avLst/>
          </a:prstGeom>
          <a:ln w="38100">
            <a:solidFill>
              <a:srgbClr val="103C6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742386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9EFBBAA-5CCB-A6F9-F027-606A195EA560}"/>
              </a:ext>
            </a:extLst>
          </p:cNvPr>
          <p:cNvSpPr>
            <a:spLocks noGrp="1"/>
          </p:cNvSpPr>
          <p:nvPr>
            <p:ph type="title"/>
          </p:nvPr>
        </p:nvSpPr>
        <p:spPr/>
        <p:txBody>
          <a:bodyPr/>
          <a:lstStyle/>
          <a:p>
            <a:r>
              <a:rPr lang="en-US" b="1">
                <a:solidFill>
                  <a:srgbClr val="103C63"/>
                </a:solidFill>
                <a:latin typeface="Roboto" panose="02000000000000000000" pitchFamily="2" charset="0"/>
                <a:ea typeface="Roboto" panose="02000000000000000000" pitchFamily="2" charset="0"/>
              </a:rPr>
              <a:t>Objectives for Chapter 1</a:t>
            </a:r>
          </a:p>
        </p:txBody>
      </p:sp>
      <p:sp>
        <p:nvSpPr>
          <p:cNvPr id="3" name="Content Placeholder 2">
            <a:extLst>
              <a:ext uri="{FF2B5EF4-FFF2-40B4-BE49-F238E27FC236}">
                <a16:creationId xmlns="" xmlns:a16="http://schemas.microsoft.com/office/drawing/2014/main" id="{6E377BEC-2FE9-E995-7A24-4D0A31DEA388}"/>
              </a:ext>
            </a:extLst>
          </p:cNvPr>
          <p:cNvSpPr>
            <a:spLocks noGrp="1"/>
          </p:cNvSpPr>
          <p:nvPr>
            <p:ph idx="1"/>
          </p:nvPr>
        </p:nvSpPr>
        <p:spPr>
          <a:xfrm>
            <a:off x="838199" y="1825625"/>
            <a:ext cx="10515601" cy="4351338"/>
          </a:xfrm>
        </p:spPr>
        <p:txBody>
          <a:bodyPr>
            <a:normAutofit lnSpcReduction="10000"/>
          </a:bodyPr>
          <a:lstStyle/>
          <a:p>
            <a:pPr marL="347663" indent="-347663">
              <a:buFont typeface="+mj-lt"/>
              <a:buAutoNum type="arabicPeriod"/>
            </a:pPr>
            <a:r>
              <a:rPr lang="en-US" sz="1800">
                <a:effectLst/>
                <a:latin typeface="Roboto" panose="02000000000000000000" pitchFamily="2" charset="0"/>
                <a:ea typeface="Roboto" panose="02000000000000000000" pitchFamily="2" charset="0"/>
              </a:rPr>
              <a:t>Identify strategies you can use to set yourself up for success in learning statistics </a:t>
            </a:r>
          </a:p>
          <a:p>
            <a:pPr marL="347663" indent="-347663">
              <a:buFont typeface="+mj-lt"/>
              <a:buAutoNum type="arabicPeriod"/>
            </a:pPr>
            <a:r>
              <a:rPr lang="en-US" sz="1800">
                <a:effectLst/>
                <a:latin typeface="Roboto" panose="02000000000000000000" pitchFamily="2" charset="0"/>
                <a:ea typeface="Roboto" panose="02000000000000000000" pitchFamily="2" charset="0"/>
              </a:rPr>
              <a:t>Distinguish between descriptive and inferential statistics </a:t>
            </a:r>
          </a:p>
          <a:p>
            <a:pPr marL="347663" indent="-347663">
              <a:buFont typeface="+mj-lt"/>
              <a:buAutoNum type="arabicPeriod"/>
            </a:pPr>
            <a:r>
              <a:rPr lang="en-US" sz="1800">
                <a:effectLst/>
                <a:latin typeface="Roboto" panose="02000000000000000000" pitchFamily="2" charset="0"/>
                <a:ea typeface="Roboto" panose="02000000000000000000" pitchFamily="2" charset="0"/>
              </a:rPr>
              <a:t>Define population, sample, parameter, statistic, and variable as they are used in statistics </a:t>
            </a:r>
          </a:p>
          <a:p>
            <a:pPr marL="347663" indent="-347663">
              <a:buFont typeface="+mj-lt"/>
              <a:buAutoNum type="arabicPeriod"/>
            </a:pPr>
            <a:r>
              <a:rPr lang="en-US" sz="1800">
                <a:effectLst/>
                <a:latin typeface="Roboto" panose="02000000000000000000" pitchFamily="2" charset="0"/>
                <a:ea typeface="Roboto" panose="02000000000000000000" pitchFamily="2" charset="0"/>
              </a:rPr>
              <a:t>Distinguish between quantitative and categorical variables </a:t>
            </a:r>
          </a:p>
          <a:p>
            <a:pPr marL="347663" indent="-347663">
              <a:buFont typeface="+mj-lt"/>
              <a:buAutoNum type="arabicPeriod"/>
            </a:pPr>
            <a:r>
              <a:rPr lang="en-US" sz="1800">
                <a:effectLst/>
                <a:latin typeface="Roboto" panose="02000000000000000000" pitchFamily="2" charset="0"/>
                <a:ea typeface="Roboto" panose="02000000000000000000" pitchFamily="2" charset="0"/>
              </a:rPr>
              <a:t>Distinguish between continuous and discrete variables </a:t>
            </a:r>
          </a:p>
          <a:p>
            <a:pPr marL="347663" indent="-347663">
              <a:buFont typeface="+mj-lt"/>
              <a:buAutoNum type="arabicPeriod"/>
            </a:pPr>
            <a:r>
              <a:rPr lang="en-US" sz="1800">
                <a:effectLst/>
                <a:latin typeface="Roboto" panose="02000000000000000000" pitchFamily="2" charset="0"/>
                <a:ea typeface="Roboto" panose="02000000000000000000" pitchFamily="2" charset="0"/>
              </a:rPr>
              <a:t>Identify the lower and upper limits of a continuous variable </a:t>
            </a:r>
          </a:p>
          <a:p>
            <a:pPr marL="347663" indent="-347663">
              <a:buFont typeface="+mj-lt"/>
              <a:buAutoNum type="arabicPeriod"/>
            </a:pPr>
            <a:r>
              <a:rPr lang="en-US" sz="1800">
                <a:effectLst/>
                <a:latin typeface="Roboto" panose="02000000000000000000" pitchFamily="2" charset="0"/>
                <a:ea typeface="Roboto" panose="02000000000000000000" pitchFamily="2" charset="0"/>
              </a:rPr>
              <a:t>Identify four scales of measurement and distinguish among them </a:t>
            </a:r>
          </a:p>
          <a:p>
            <a:pPr marL="347663" indent="-347663">
              <a:buFont typeface="+mj-lt"/>
              <a:buAutoNum type="arabicPeriod"/>
            </a:pPr>
            <a:r>
              <a:rPr lang="en-US" sz="1800">
                <a:effectLst/>
                <a:latin typeface="Roboto" panose="02000000000000000000" pitchFamily="2" charset="0"/>
                <a:ea typeface="Roboto" panose="02000000000000000000" pitchFamily="2" charset="0"/>
              </a:rPr>
              <a:t>Distinguish between statistics and research design </a:t>
            </a:r>
          </a:p>
          <a:p>
            <a:pPr marL="347663" indent="-347663">
              <a:buFont typeface="+mj-lt"/>
              <a:buAutoNum type="arabicPeriod"/>
            </a:pPr>
            <a:r>
              <a:rPr lang="en-US" sz="1800">
                <a:effectLst/>
                <a:latin typeface="Roboto" panose="02000000000000000000" pitchFamily="2" charset="0"/>
                <a:ea typeface="Roboto" panose="02000000000000000000" pitchFamily="2" charset="0"/>
              </a:rPr>
              <a:t>Distinguish between correlational and experimental research designs </a:t>
            </a:r>
          </a:p>
          <a:p>
            <a:pPr marL="347663" indent="-347663">
              <a:buFont typeface="+mj-lt"/>
              <a:buAutoNum type="arabicPeriod"/>
            </a:pPr>
            <a:r>
              <a:rPr lang="en-US" sz="1800">
                <a:effectLst/>
                <a:latin typeface="Roboto" panose="02000000000000000000" pitchFamily="2" charset="0"/>
                <a:ea typeface="Roboto" panose="02000000000000000000" pitchFamily="2" charset="0"/>
              </a:rPr>
              <a:t>Define independent variable, dependent variable, and extraneous variable and identify them in research studies </a:t>
            </a:r>
          </a:p>
          <a:p>
            <a:pPr marL="347663" indent="-347663">
              <a:buFont typeface="+mj-lt"/>
              <a:buAutoNum type="arabicPeriod"/>
            </a:pPr>
            <a:r>
              <a:rPr lang="en-US" sz="1800">
                <a:effectLst/>
                <a:latin typeface="Roboto" panose="02000000000000000000" pitchFamily="2" charset="0"/>
                <a:ea typeface="Roboto" panose="02000000000000000000" pitchFamily="2" charset="0"/>
              </a:rPr>
              <a:t>Describe statistics’ place in epistemology </a:t>
            </a:r>
          </a:p>
          <a:p>
            <a:pPr marL="347663" indent="-347663">
              <a:buFont typeface="+mj-lt"/>
              <a:buAutoNum type="arabicPeriod"/>
            </a:pPr>
            <a:r>
              <a:rPr lang="en-US" sz="1800">
                <a:effectLst/>
                <a:latin typeface="Roboto" panose="02000000000000000000" pitchFamily="2" charset="0"/>
                <a:ea typeface="Roboto" panose="02000000000000000000" pitchFamily="2" charset="0"/>
              </a:rPr>
              <a:t>Identify ways in which statistics is a dynamic and controversial field </a:t>
            </a:r>
          </a:p>
        </p:txBody>
      </p:sp>
      <p:grpSp>
        <p:nvGrpSpPr>
          <p:cNvPr id="17" name="Group 16" title="Page 1">
            <a:extLst>
              <a:ext uri="{FF2B5EF4-FFF2-40B4-BE49-F238E27FC236}">
                <a16:creationId xmlns="" xmlns:a16="http://schemas.microsoft.com/office/drawing/2014/main" id="{B2C8AEEC-44B8-496E-45C8-E9FF3748C1AA}"/>
              </a:ext>
            </a:extLst>
          </p:cNvPr>
          <p:cNvGrpSpPr/>
          <p:nvPr/>
        </p:nvGrpSpPr>
        <p:grpSpPr>
          <a:xfrm>
            <a:off x="11565407" y="6113574"/>
            <a:ext cx="626593" cy="744426"/>
            <a:chOff x="11565406" y="5993216"/>
            <a:chExt cx="626593" cy="744426"/>
          </a:xfrm>
        </p:grpSpPr>
        <p:pic>
          <p:nvPicPr>
            <p:cNvPr id="4" name="Picture 3" descr="Decorative">
              <a:extLst>
                <a:ext uri="{FF2B5EF4-FFF2-40B4-BE49-F238E27FC236}">
                  <a16:creationId xmlns="" xmlns:a16="http://schemas.microsoft.com/office/drawing/2014/main" id="{DB3063C3-DE2D-DA30-6387-67EF56BE78C7}"/>
                </a:ext>
              </a:extLst>
            </p:cNvPr>
            <p:cNvPicPr>
              <a:picLocks noChangeAspect="1"/>
            </p:cNvPicPr>
            <p:nvPr/>
          </p:nvPicPr>
          <p:blipFill>
            <a:blip r:embed="rId2"/>
            <a:stretch>
              <a:fillRect/>
            </a:stretch>
          </p:blipFill>
          <p:spPr>
            <a:xfrm>
              <a:off x="11565406" y="5993216"/>
              <a:ext cx="626593" cy="744426"/>
            </a:xfrm>
            <a:prstGeom prst="rect">
              <a:avLst/>
            </a:prstGeom>
          </p:spPr>
        </p:pic>
        <p:pic>
          <p:nvPicPr>
            <p:cNvPr id="14" name="Graphic 13" descr="Open book outline">
              <a:extLst>
                <a:ext uri="{FF2B5EF4-FFF2-40B4-BE49-F238E27FC236}">
                  <a16:creationId xmlns="" xmlns:a16="http://schemas.microsoft.com/office/drawing/2014/main" id="{19AD40CF-E357-50E0-86DF-809A664619A5}"/>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11585099" y="5995823"/>
              <a:ext cx="587205" cy="587205"/>
            </a:xfrm>
            <a:prstGeom prst="rect">
              <a:avLst/>
            </a:prstGeom>
          </p:spPr>
        </p:pic>
        <p:sp>
          <p:nvSpPr>
            <p:cNvPr id="16" name="TextBox 15" descr="Decorative">
              <a:extLst>
                <a:ext uri="{FF2B5EF4-FFF2-40B4-BE49-F238E27FC236}">
                  <a16:creationId xmlns="" xmlns:a16="http://schemas.microsoft.com/office/drawing/2014/main" id="{EF25DCA7-22A1-C832-C77F-5AFC48148A48}"/>
                </a:ext>
              </a:extLst>
            </p:cNvPr>
            <p:cNvSpPr txBox="1"/>
            <p:nvPr/>
          </p:nvSpPr>
          <p:spPr>
            <a:xfrm>
              <a:off x="11740783" y="6491421"/>
              <a:ext cx="275836" cy="246221"/>
            </a:xfrm>
            <a:prstGeom prst="rect">
              <a:avLst/>
            </a:prstGeom>
            <a:noFill/>
          </p:spPr>
          <p:txBody>
            <a:bodyPr wrap="square" rtlCol="0">
              <a:spAutoFit/>
            </a:bodyPr>
            <a:lstStyle/>
            <a:p>
              <a:pPr algn="ctr"/>
              <a:r>
                <a:rPr lang="en-US" sz="1000" dirty="0">
                  <a:solidFill>
                    <a:schemeClr val="bg1"/>
                  </a:solidFill>
                  <a:latin typeface="Roboto" panose="02000000000000000000" pitchFamily="2" charset="0"/>
                  <a:ea typeface="Roboto" panose="02000000000000000000" pitchFamily="2" charset="0"/>
                </a:rPr>
                <a:t>1</a:t>
              </a:r>
            </a:p>
          </p:txBody>
        </p:sp>
      </p:grpSp>
    </p:spTree>
    <p:extLst>
      <p:ext uri="{BB962C8B-B14F-4D97-AF65-F5344CB8AC3E}">
        <p14:creationId xmlns:p14="http://schemas.microsoft.com/office/powerpoint/2010/main" val="317120203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9EFBBAA-5CCB-A6F9-F027-606A195EA560}"/>
              </a:ext>
            </a:extLst>
          </p:cNvPr>
          <p:cNvSpPr>
            <a:spLocks noGrp="1"/>
          </p:cNvSpPr>
          <p:nvPr>
            <p:ph type="title"/>
          </p:nvPr>
        </p:nvSpPr>
        <p:spPr>
          <a:xfrm>
            <a:off x="838199" y="365125"/>
            <a:ext cx="11007903" cy="1325563"/>
          </a:xfrm>
        </p:spPr>
        <p:txBody>
          <a:bodyPr/>
          <a:lstStyle/>
          <a:p>
            <a:r>
              <a:rPr lang="en-US" b="1" dirty="0">
                <a:solidFill>
                  <a:srgbClr val="103C63"/>
                </a:solidFill>
                <a:latin typeface="Roboto" panose="02000000000000000000" pitchFamily="2" charset="0"/>
                <a:ea typeface="Roboto" panose="02000000000000000000" pitchFamily="2" charset="0"/>
              </a:rPr>
              <a:t>Test your understanding: </a:t>
            </a:r>
            <a:br>
              <a:rPr lang="en-US" b="1" dirty="0">
                <a:solidFill>
                  <a:srgbClr val="103C63"/>
                </a:solidFill>
                <a:latin typeface="Roboto" panose="02000000000000000000" pitchFamily="2" charset="0"/>
                <a:ea typeface="Roboto" panose="02000000000000000000" pitchFamily="2" charset="0"/>
              </a:rPr>
            </a:br>
            <a:r>
              <a:rPr lang="en-US" b="1" dirty="0">
                <a:solidFill>
                  <a:srgbClr val="103C63"/>
                </a:solidFill>
                <a:latin typeface="Roboto" panose="02000000000000000000" pitchFamily="2" charset="0"/>
                <a:ea typeface="Roboto" panose="02000000000000000000" pitchFamily="2" charset="0"/>
              </a:rPr>
              <a:t>Types of research designs and </a:t>
            </a:r>
            <a:r>
              <a:rPr lang="en-US" b="1" dirty="0" smtClean="0">
                <a:solidFill>
                  <a:srgbClr val="103C63"/>
                </a:solidFill>
                <a:latin typeface="Roboto" panose="02000000000000000000" pitchFamily="2" charset="0"/>
                <a:ea typeface="Roboto" panose="02000000000000000000" pitchFamily="2" charset="0"/>
              </a:rPr>
              <a:t>variables </a:t>
            </a:r>
            <a:r>
              <a:rPr lang="en-US" b="1" dirty="0" smtClean="0">
                <a:solidFill>
                  <a:schemeClr val="bg1"/>
                </a:solidFill>
                <a:latin typeface="Roboto" panose="02000000000000000000" pitchFamily="2" charset="0"/>
                <a:ea typeface="Roboto" panose="02000000000000000000" pitchFamily="2" charset="0"/>
              </a:rPr>
              <a:t>2</a:t>
            </a:r>
            <a:endParaRPr lang="en-US" b="1" dirty="0">
              <a:solidFill>
                <a:schemeClr val="bg1"/>
              </a:solidFill>
              <a:latin typeface="Roboto" panose="02000000000000000000" pitchFamily="2" charset="0"/>
              <a:ea typeface="Roboto" panose="02000000000000000000" pitchFamily="2" charset="0"/>
            </a:endParaRPr>
          </a:p>
        </p:txBody>
      </p:sp>
      <p:sp>
        <p:nvSpPr>
          <p:cNvPr id="3" name="Content Placeholder 2">
            <a:extLst>
              <a:ext uri="{FF2B5EF4-FFF2-40B4-BE49-F238E27FC236}">
                <a16:creationId xmlns="" xmlns:a16="http://schemas.microsoft.com/office/drawing/2014/main" id="{6E377BEC-2FE9-E995-7A24-4D0A31DEA388}"/>
              </a:ext>
            </a:extLst>
          </p:cNvPr>
          <p:cNvSpPr>
            <a:spLocks noGrp="1"/>
          </p:cNvSpPr>
          <p:nvPr>
            <p:ph idx="1"/>
          </p:nvPr>
        </p:nvSpPr>
        <p:spPr>
          <a:xfrm>
            <a:off x="838199" y="1825625"/>
            <a:ext cx="10515601" cy="4667250"/>
          </a:xfrm>
        </p:spPr>
        <p:txBody>
          <a:bodyPr>
            <a:normAutofit/>
          </a:bodyPr>
          <a:lstStyle/>
          <a:p>
            <a:pPr marL="9525" indent="0">
              <a:buNone/>
            </a:pPr>
            <a:r>
              <a:rPr lang="en-US" sz="2400" b="1" dirty="0">
                <a:solidFill>
                  <a:srgbClr val="103C63"/>
                </a:solidFill>
                <a:latin typeface="Roboto" panose="02000000000000000000" pitchFamily="2" charset="0"/>
                <a:ea typeface="Roboto" panose="02000000000000000000" pitchFamily="2" charset="0"/>
              </a:rPr>
              <a:t>The study:</a:t>
            </a:r>
            <a:r>
              <a:rPr lang="en-US" sz="2400" b="1" dirty="0">
                <a:latin typeface="Roboto" panose="02000000000000000000" pitchFamily="2" charset="0"/>
                <a:ea typeface="Roboto" panose="02000000000000000000" pitchFamily="2" charset="0"/>
              </a:rPr>
              <a:t> </a:t>
            </a:r>
            <a:r>
              <a:rPr lang="en-US" sz="2400" dirty="0">
                <a:latin typeface="Roboto" panose="02000000000000000000" pitchFamily="2" charset="0"/>
                <a:ea typeface="Roboto" panose="02000000000000000000" pitchFamily="2" charset="0"/>
              </a:rPr>
              <a:t>You want to know if sleepy people have trouble driving. You investigate by varying how much people sleep and then having them play a driving simulator game. One group is kept awake all night (0 hours of sleep), a second group of people slept 4 hours, and a third group slept 8 hours. Then you compare the average simulator game scores for the three groups.</a:t>
            </a:r>
          </a:p>
          <a:p>
            <a:pPr marL="9525" indent="0">
              <a:buNone/>
            </a:pPr>
            <a:endParaRPr lang="en-US" sz="1000" dirty="0">
              <a:solidFill>
                <a:srgbClr val="103C63"/>
              </a:solidFill>
              <a:latin typeface="Roboto" panose="02000000000000000000" pitchFamily="2" charset="0"/>
              <a:ea typeface="Roboto" panose="02000000000000000000" pitchFamily="2" charset="0"/>
            </a:endParaRPr>
          </a:p>
          <a:p>
            <a:pPr marL="9525" indent="0">
              <a:buNone/>
            </a:pPr>
            <a:r>
              <a:rPr lang="en-US" sz="2400" b="1" dirty="0">
                <a:solidFill>
                  <a:srgbClr val="103C63"/>
                </a:solidFill>
                <a:latin typeface="Roboto" panose="02000000000000000000" pitchFamily="2" charset="0"/>
                <a:ea typeface="Roboto" panose="02000000000000000000" pitchFamily="2" charset="0"/>
              </a:rPr>
              <a:t>Is this a correlational or experimental study? How do you know?</a:t>
            </a:r>
            <a:endParaRPr lang="en-US" sz="2400" dirty="0">
              <a:latin typeface="Roboto" panose="02000000000000000000" pitchFamily="2" charset="0"/>
              <a:ea typeface="Roboto" panose="02000000000000000000" pitchFamily="2" charset="0"/>
            </a:endParaRPr>
          </a:p>
          <a:p>
            <a:pPr marL="9525" indent="0">
              <a:buNone/>
            </a:pPr>
            <a:r>
              <a:rPr lang="en-US" sz="2400" b="1" dirty="0">
                <a:solidFill>
                  <a:srgbClr val="103C63"/>
                </a:solidFill>
                <a:latin typeface="Roboto" panose="02000000000000000000" pitchFamily="2" charset="0"/>
                <a:ea typeface="Roboto" panose="02000000000000000000" pitchFamily="2" charset="0"/>
              </a:rPr>
              <a:t>What is the independent variable?</a:t>
            </a:r>
            <a:r>
              <a:rPr lang="en-US" sz="2400" dirty="0">
                <a:latin typeface="Roboto" panose="02000000000000000000" pitchFamily="2" charset="0"/>
                <a:ea typeface="Roboto" panose="02000000000000000000" pitchFamily="2" charset="0"/>
              </a:rPr>
              <a:t> </a:t>
            </a:r>
          </a:p>
          <a:p>
            <a:pPr marL="9525" indent="0">
              <a:buNone/>
            </a:pPr>
            <a:r>
              <a:rPr lang="en-US" sz="2400" dirty="0">
                <a:latin typeface="Roboto" panose="02000000000000000000" pitchFamily="2" charset="0"/>
                <a:ea typeface="Roboto" panose="02000000000000000000" pitchFamily="2" charset="0"/>
              </a:rPr>
              <a:t>	How many levels of the IV are there? </a:t>
            </a:r>
          </a:p>
          <a:p>
            <a:pPr marL="9525" indent="0">
              <a:buNone/>
            </a:pPr>
            <a:r>
              <a:rPr lang="en-US" sz="2400" b="1" dirty="0">
                <a:solidFill>
                  <a:srgbClr val="103C63"/>
                </a:solidFill>
                <a:latin typeface="Roboto" panose="02000000000000000000" pitchFamily="2" charset="0"/>
                <a:ea typeface="Roboto" panose="02000000000000000000" pitchFamily="2" charset="0"/>
              </a:rPr>
              <a:t>What is the dependent variable?</a:t>
            </a:r>
            <a:r>
              <a:rPr lang="en-US" sz="2400" dirty="0">
                <a:latin typeface="Roboto" panose="02000000000000000000" pitchFamily="2" charset="0"/>
                <a:ea typeface="Roboto" panose="02000000000000000000" pitchFamily="2" charset="0"/>
              </a:rPr>
              <a:t> </a:t>
            </a:r>
          </a:p>
          <a:p>
            <a:pPr marL="9525" indent="0">
              <a:buNone/>
            </a:pPr>
            <a:r>
              <a:rPr lang="en-US" sz="2400" b="1" dirty="0">
                <a:solidFill>
                  <a:srgbClr val="103C63"/>
                </a:solidFill>
                <a:latin typeface="Roboto" panose="02000000000000000000" pitchFamily="2" charset="0"/>
                <a:ea typeface="Roboto" panose="02000000000000000000" pitchFamily="2" charset="0"/>
              </a:rPr>
              <a:t>Identify one possible extraneous variable.</a:t>
            </a:r>
            <a:endParaRPr lang="en-US" sz="2400" b="1" dirty="0">
              <a:latin typeface="Roboto" panose="02000000000000000000" pitchFamily="2" charset="0"/>
              <a:ea typeface="Roboto" panose="02000000000000000000" pitchFamily="2" charset="0"/>
            </a:endParaRPr>
          </a:p>
        </p:txBody>
      </p:sp>
      <p:grpSp>
        <p:nvGrpSpPr>
          <p:cNvPr id="11" name="Group 10" title="Page 16-18">
            <a:extLst>
              <a:ext uri="{FF2B5EF4-FFF2-40B4-BE49-F238E27FC236}">
                <a16:creationId xmlns="" xmlns:a16="http://schemas.microsoft.com/office/drawing/2014/main" id="{98E30B3A-F5C7-B100-9B9B-C86414113FE9}"/>
              </a:ext>
            </a:extLst>
          </p:cNvPr>
          <p:cNvGrpSpPr/>
          <p:nvPr/>
        </p:nvGrpSpPr>
        <p:grpSpPr>
          <a:xfrm>
            <a:off x="11565404" y="6113574"/>
            <a:ext cx="626596" cy="744426"/>
            <a:chOff x="11565403" y="5993216"/>
            <a:chExt cx="626596" cy="744426"/>
          </a:xfrm>
        </p:grpSpPr>
        <p:pic>
          <p:nvPicPr>
            <p:cNvPr id="12" name="Picture 11" descr="Decorative">
              <a:extLst>
                <a:ext uri="{FF2B5EF4-FFF2-40B4-BE49-F238E27FC236}">
                  <a16:creationId xmlns="" xmlns:a16="http://schemas.microsoft.com/office/drawing/2014/main" id="{F74E0FED-AABE-D110-186D-0025FAAB104C}"/>
                </a:ext>
              </a:extLst>
            </p:cNvPr>
            <p:cNvPicPr>
              <a:picLocks noChangeAspect="1"/>
            </p:cNvPicPr>
            <p:nvPr/>
          </p:nvPicPr>
          <p:blipFill>
            <a:blip r:embed="rId2"/>
            <a:stretch>
              <a:fillRect/>
            </a:stretch>
          </p:blipFill>
          <p:spPr>
            <a:xfrm>
              <a:off x="11565406" y="5993216"/>
              <a:ext cx="626593" cy="744426"/>
            </a:xfrm>
            <a:prstGeom prst="rect">
              <a:avLst/>
            </a:prstGeom>
          </p:spPr>
        </p:pic>
        <p:pic>
          <p:nvPicPr>
            <p:cNvPr id="13" name="Graphic 12" descr="Open book outline">
              <a:extLst>
                <a:ext uri="{FF2B5EF4-FFF2-40B4-BE49-F238E27FC236}">
                  <a16:creationId xmlns="" xmlns:a16="http://schemas.microsoft.com/office/drawing/2014/main" id="{B585E812-DE23-C125-6A71-507C2D749CF6}"/>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11585099" y="5995823"/>
              <a:ext cx="587205" cy="587205"/>
            </a:xfrm>
            <a:prstGeom prst="rect">
              <a:avLst/>
            </a:prstGeom>
          </p:spPr>
        </p:pic>
        <p:sp>
          <p:nvSpPr>
            <p:cNvPr id="17" name="TextBox 16">
              <a:extLst>
                <a:ext uri="{FF2B5EF4-FFF2-40B4-BE49-F238E27FC236}">
                  <a16:creationId xmlns="" xmlns:a16="http://schemas.microsoft.com/office/drawing/2014/main" id="{D7EA205D-689A-B85C-8C57-E40B366CFEA5}"/>
                </a:ext>
              </a:extLst>
            </p:cNvPr>
            <p:cNvSpPr txBox="1"/>
            <p:nvPr/>
          </p:nvSpPr>
          <p:spPr>
            <a:xfrm>
              <a:off x="11565403" y="6491421"/>
              <a:ext cx="626595" cy="246221"/>
            </a:xfrm>
            <a:prstGeom prst="rect">
              <a:avLst/>
            </a:prstGeom>
            <a:noFill/>
          </p:spPr>
          <p:txBody>
            <a:bodyPr wrap="square" rtlCol="0">
              <a:spAutoFit/>
            </a:bodyPr>
            <a:lstStyle/>
            <a:p>
              <a:pPr algn="ctr"/>
              <a:r>
                <a:rPr lang="en-US" sz="1000">
                  <a:solidFill>
                    <a:schemeClr val="bg1"/>
                  </a:solidFill>
                  <a:latin typeface="Roboto" panose="02000000000000000000" pitchFamily="2" charset="0"/>
                  <a:ea typeface="Roboto" panose="02000000000000000000" pitchFamily="2" charset="0"/>
                </a:rPr>
                <a:t>16-18</a:t>
              </a:r>
            </a:p>
          </p:txBody>
        </p:sp>
      </p:grpSp>
      <p:cxnSp>
        <p:nvCxnSpPr>
          <p:cNvPr id="4" name="Straight Connector 3" descr="Decorative">
            <a:extLst>
              <a:ext uri="{FF2B5EF4-FFF2-40B4-BE49-F238E27FC236}">
                <a16:creationId xmlns="" xmlns:a16="http://schemas.microsoft.com/office/drawing/2014/main" id="{CB029F1D-9E5B-C08D-98FD-3D7568057AB7}"/>
              </a:ext>
            </a:extLst>
          </p:cNvPr>
          <p:cNvCxnSpPr/>
          <p:nvPr/>
        </p:nvCxnSpPr>
        <p:spPr>
          <a:xfrm>
            <a:off x="885780" y="3701825"/>
            <a:ext cx="10420440" cy="0"/>
          </a:xfrm>
          <a:prstGeom prst="line">
            <a:avLst/>
          </a:prstGeom>
          <a:ln w="38100">
            <a:solidFill>
              <a:srgbClr val="103C6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2411966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9EFBBAA-5CCB-A6F9-F027-606A195EA560}"/>
              </a:ext>
            </a:extLst>
          </p:cNvPr>
          <p:cNvSpPr>
            <a:spLocks noGrp="1"/>
          </p:cNvSpPr>
          <p:nvPr>
            <p:ph type="title"/>
          </p:nvPr>
        </p:nvSpPr>
        <p:spPr/>
        <p:txBody>
          <a:bodyPr/>
          <a:lstStyle/>
          <a:p>
            <a:r>
              <a:rPr lang="en-US" b="1">
                <a:solidFill>
                  <a:srgbClr val="103C63"/>
                </a:solidFill>
                <a:latin typeface="Roboto" panose="02000000000000000000" pitchFamily="2" charset="0"/>
                <a:ea typeface="Roboto" panose="02000000000000000000" pitchFamily="2" charset="0"/>
              </a:rPr>
              <a:t>Statistics and philosophy</a:t>
            </a:r>
          </a:p>
        </p:txBody>
      </p:sp>
      <p:sp>
        <p:nvSpPr>
          <p:cNvPr id="3" name="Content Placeholder 2">
            <a:extLst>
              <a:ext uri="{FF2B5EF4-FFF2-40B4-BE49-F238E27FC236}">
                <a16:creationId xmlns="" xmlns:a16="http://schemas.microsoft.com/office/drawing/2014/main" id="{6E377BEC-2FE9-E995-7A24-4D0A31DEA388}"/>
              </a:ext>
            </a:extLst>
          </p:cNvPr>
          <p:cNvSpPr>
            <a:spLocks noGrp="1"/>
          </p:cNvSpPr>
          <p:nvPr>
            <p:ph idx="1"/>
          </p:nvPr>
        </p:nvSpPr>
        <p:spPr>
          <a:xfrm>
            <a:off x="838199" y="1825625"/>
            <a:ext cx="10515601" cy="4667250"/>
          </a:xfrm>
        </p:spPr>
        <p:txBody>
          <a:bodyPr>
            <a:normAutofit/>
          </a:bodyPr>
          <a:lstStyle/>
          <a:p>
            <a:pPr marL="9525" indent="0">
              <a:buNone/>
            </a:pPr>
            <a:r>
              <a:rPr lang="en-US" sz="2400" b="1" dirty="0">
                <a:solidFill>
                  <a:srgbClr val="103C63"/>
                </a:solidFill>
                <a:latin typeface="Roboto" panose="02000000000000000000" pitchFamily="2" charset="0"/>
                <a:ea typeface="Roboto" panose="02000000000000000000" pitchFamily="2" charset="0"/>
              </a:rPr>
              <a:t>Epistemology:</a:t>
            </a:r>
            <a:r>
              <a:rPr lang="en-US" sz="2400" b="1" dirty="0">
                <a:latin typeface="Roboto" panose="02000000000000000000" pitchFamily="2" charset="0"/>
                <a:ea typeface="Roboto" panose="02000000000000000000" pitchFamily="2" charset="0"/>
              </a:rPr>
              <a:t> </a:t>
            </a:r>
            <a:r>
              <a:rPr lang="en-US" sz="2400" dirty="0">
                <a:latin typeface="Roboto" panose="02000000000000000000" pitchFamily="2" charset="0"/>
                <a:ea typeface="Roboto" panose="02000000000000000000" pitchFamily="2" charset="0"/>
              </a:rPr>
              <a:t>The study or theory of the nature of knowledge</a:t>
            </a:r>
          </a:p>
          <a:p>
            <a:pPr marL="9525" indent="0">
              <a:buNone/>
            </a:pPr>
            <a:endParaRPr lang="en-US" sz="2400" dirty="0">
              <a:solidFill>
                <a:srgbClr val="103C63"/>
              </a:solidFill>
              <a:latin typeface="Roboto" panose="02000000000000000000" pitchFamily="2" charset="0"/>
              <a:ea typeface="Roboto" panose="02000000000000000000" pitchFamily="2" charset="0"/>
            </a:endParaRPr>
          </a:p>
          <a:p>
            <a:pPr marL="9525" indent="0">
              <a:buNone/>
            </a:pPr>
            <a:r>
              <a:rPr lang="en-US" sz="2400" dirty="0">
                <a:latin typeface="Roboto" panose="02000000000000000000" pitchFamily="2" charset="0"/>
                <a:ea typeface="Roboto" panose="02000000000000000000" pitchFamily="2" charset="0"/>
              </a:rPr>
              <a:t>Statistics is a way to acquire knowledge and better understand the world—through mathematics and logical reasoning</a:t>
            </a:r>
          </a:p>
          <a:p>
            <a:pPr marL="9525" indent="0">
              <a:buNone/>
            </a:pPr>
            <a:endParaRPr lang="en-US" sz="2400" dirty="0">
              <a:latin typeface="Roboto" panose="02000000000000000000" pitchFamily="2" charset="0"/>
              <a:ea typeface="Roboto" panose="02000000000000000000" pitchFamily="2" charset="0"/>
            </a:endParaRPr>
          </a:p>
          <a:p>
            <a:pPr marL="9525" indent="0">
              <a:buNone/>
            </a:pPr>
            <a:r>
              <a:rPr lang="en-US" sz="2400" dirty="0">
                <a:latin typeface="Roboto" panose="02000000000000000000" pitchFamily="2" charset="0"/>
                <a:ea typeface="Roboto" panose="02000000000000000000" pitchFamily="2" charset="0"/>
              </a:rPr>
              <a:t>Although statistical methods, themselves, are reliable tools, tools can be misused. In other words, how people interpret and present statistics </a:t>
            </a:r>
            <a:r>
              <a:rPr lang="en-US" sz="2400" i="1" dirty="0">
                <a:latin typeface="Roboto" panose="02000000000000000000" pitchFamily="2" charset="0"/>
                <a:ea typeface="Roboto" panose="02000000000000000000" pitchFamily="2" charset="0"/>
              </a:rPr>
              <a:t>can</a:t>
            </a:r>
            <a:r>
              <a:rPr lang="en-US" sz="2400" dirty="0">
                <a:latin typeface="Roboto" panose="02000000000000000000" pitchFamily="2" charset="0"/>
                <a:ea typeface="Roboto" panose="02000000000000000000" pitchFamily="2" charset="0"/>
              </a:rPr>
              <a:t> be unreliable.</a:t>
            </a:r>
          </a:p>
          <a:p>
            <a:pPr marL="460375" indent="0">
              <a:buNone/>
            </a:pPr>
            <a:r>
              <a:rPr lang="en-US" sz="2400" dirty="0">
                <a:latin typeface="Roboto" panose="02000000000000000000" pitchFamily="2" charset="0"/>
                <a:ea typeface="Roboto" panose="02000000000000000000" pitchFamily="2" charset="0"/>
              </a:rPr>
              <a:t>A great advantage of studying statistics is that you get better at recognizing statistics that are used improperly. </a:t>
            </a:r>
          </a:p>
        </p:txBody>
      </p:sp>
      <p:grpSp>
        <p:nvGrpSpPr>
          <p:cNvPr id="11" name="Group 10" title="Pages 18-19">
            <a:extLst>
              <a:ext uri="{FF2B5EF4-FFF2-40B4-BE49-F238E27FC236}">
                <a16:creationId xmlns="" xmlns:a16="http://schemas.microsoft.com/office/drawing/2014/main" id="{98E30B3A-F5C7-B100-9B9B-C86414113FE9}"/>
              </a:ext>
            </a:extLst>
          </p:cNvPr>
          <p:cNvGrpSpPr/>
          <p:nvPr/>
        </p:nvGrpSpPr>
        <p:grpSpPr>
          <a:xfrm>
            <a:off x="11565404" y="6113574"/>
            <a:ext cx="626596" cy="744426"/>
            <a:chOff x="11565403" y="5993216"/>
            <a:chExt cx="626596" cy="744426"/>
          </a:xfrm>
        </p:grpSpPr>
        <p:pic>
          <p:nvPicPr>
            <p:cNvPr id="12" name="Picture 11" descr="Decorative">
              <a:extLst>
                <a:ext uri="{FF2B5EF4-FFF2-40B4-BE49-F238E27FC236}">
                  <a16:creationId xmlns="" xmlns:a16="http://schemas.microsoft.com/office/drawing/2014/main" id="{F74E0FED-AABE-D110-186D-0025FAAB104C}"/>
                </a:ext>
              </a:extLst>
            </p:cNvPr>
            <p:cNvPicPr>
              <a:picLocks noChangeAspect="1"/>
            </p:cNvPicPr>
            <p:nvPr/>
          </p:nvPicPr>
          <p:blipFill>
            <a:blip r:embed="rId2"/>
            <a:stretch>
              <a:fillRect/>
            </a:stretch>
          </p:blipFill>
          <p:spPr>
            <a:xfrm>
              <a:off x="11565406" y="5993216"/>
              <a:ext cx="626593" cy="744426"/>
            </a:xfrm>
            <a:prstGeom prst="rect">
              <a:avLst/>
            </a:prstGeom>
          </p:spPr>
        </p:pic>
        <p:pic>
          <p:nvPicPr>
            <p:cNvPr id="13" name="Graphic 12" descr="Open book outline">
              <a:extLst>
                <a:ext uri="{FF2B5EF4-FFF2-40B4-BE49-F238E27FC236}">
                  <a16:creationId xmlns="" xmlns:a16="http://schemas.microsoft.com/office/drawing/2014/main" id="{B585E812-DE23-C125-6A71-507C2D749CF6}"/>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11585099" y="5995823"/>
              <a:ext cx="587205" cy="587205"/>
            </a:xfrm>
            <a:prstGeom prst="rect">
              <a:avLst/>
            </a:prstGeom>
          </p:spPr>
        </p:pic>
        <p:sp>
          <p:nvSpPr>
            <p:cNvPr id="17" name="TextBox 16">
              <a:extLst>
                <a:ext uri="{FF2B5EF4-FFF2-40B4-BE49-F238E27FC236}">
                  <a16:creationId xmlns="" xmlns:a16="http://schemas.microsoft.com/office/drawing/2014/main" id="{D7EA205D-689A-B85C-8C57-E40B366CFEA5}"/>
                </a:ext>
              </a:extLst>
            </p:cNvPr>
            <p:cNvSpPr txBox="1"/>
            <p:nvPr/>
          </p:nvSpPr>
          <p:spPr>
            <a:xfrm>
              <a:off x="11565403" y="6491421"/>
              <a:ext cx="626595" cy="246221"/>
            </a:xfrm>
            <a:prstGeom prst="rect">
              <a:avLst/>
            </a:prstGeom>
            <a:noFill/>
          </p:spPr>
          <p:txBody>
            <a:bodyPr wrap="square" rtlCol="0">
              <a:spAutoFit/>
            </a:bodyPr>
            <a:lstStyle/>
            <a:p>
              <a:pPr algn="ctr"/>
              <a:r>
                <a:rPr lang="en-US" sz="1000">
                  <a:solidFill>
                    <a:schemeClr val="bg1"/>
                  </a:solidFill>
                  <a:latin typeface="Roboto" panose="02000000000000000000" pitchFamily="2" charset="0"/>
                  <a:ea typeface="Roboto" panose="02000000000000000000" pitchFamily="2" charset="0"/>
                </a:rPr>
                <a:t>18-19</a:t>
              </a:r>
            </a:p>
          </p:txBody>
        </p:sp>
      </p:grpSp>
    </p:spTree>
    <p:extLst>
      <p:ext uri="{BB962C8B-B14F-4D97-AF65-F5344CB8AC3E}">
        <p14:creationId xmlns:p14="http://schemas.microsoft.com/office/powerpoint/2010/main" val="113016133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9EFBBAA-5CCB-A6F9-F027-606A195EA560}"/>
              </a:ext>
            </a:extLst>
          </p:cNvPr>
          <p:cNvSpPr>
            <a:spLocks noGrp="1"/>
          </p:cNvSpPr>
          <p:nvPr>
            <p:ph type="title"/>
          </p:nvPr>
        </p:nvSpPr>
        <p:spPr/>
        <p:txBody>
          <a:bodyPr/>
          <a:lstStyle/>
          <a:p>
            <a:r>
              <a:rPr lang="en-US" b="1">
                <a:solidFill>
                  <a:srgbClr val="103C63"/>
                </a:solidFill>
                <a:latin typeface="Roboto" panose="02000000000000000000" pitchFamily="2" charset="0"/>
                <a:ea typeface="Roboto" panose="02000000000000000000" pitchFamily="2" charset="0"/>
              </a:rPr>
              <a:t>What you will learn on our journey</a:t>
            </a:r>
          </a:p>
        </p:txBody>
      </p:sp>
      <p:sp>
        <p:nvSpPr>
          <p:cNvPr id="3" name="Content Placeholder 2">
            <a:extLst>
              <a:ext uri="{FF2B5EF4-FFF2-40B4-BE49-F238E27FC236}">
                <a16:creationId xmlns="" xmlns:a16="http://schemas.microsoft.com/office/drawing/2014/main" id="{6E377BEC-2FE9-E995-7A24-4D0A31DEA388}"/>
              </a:ext>
            </a:extLst>
          </p:cNvPr>
          <p:cNvSpPr>
            <a:spLocks noGrp="1"/>
          </p:cNvSpPr>
          <p:nvPr>
            <p:ph idx="1"/>
          </p:nvPr>
        </p:nvSpPr>
        <p:spPr>
          <a:xfrm>
            <a:off x="838199" y="1825625"/>
            <a:ext cx="10515601" cy="4667250"/>
          </a:xfrm>
        </p:spPr>
        <p:txBody>
          <a:bodyPr>
            <a:normAutofit/>
          </a:bodyPr>
          <a:lstStyle/>
          <a:p>
            <a:pPr marL="0" indent="0">
              <a:buNone/>
            </a:pPr>
            <a:r>
              <a:rPr lang="en-US">
                <a:effectLst/>
                <a:latin typeface="Roboto" panose="02000000000000000000" pitchFamily="2" charset="0"/>
                <a:ea typeface="Roboto" panose="02000000000000000000" pitchFamily="2" charset="0"/>
              </a:rPr>
              <a:t>Kirk (2008) identifies four levels of statistical sophistication:</a:t>
            </a:r>
          </a:p>
          <a:p>
            <a:pPr marL="920750" indent="-266700">
              <a:buFont typeface="Wingdings" pitchFamily="2" charset="2"/>
              <a:buChar char="v"/>
            </a:pPr>
            <a:r>
              <a:rPr lang="en-US" sz="2000">
                <a:latin typeface="Roboto" panose="02000000000000000000" pitchFamily="2" charset="0"/>
                <a:ea typeface="Roboto" panose="02000000000000000000" pitchFamily="2" charset="0"/>
              </a:rPr>
              <a:t>Category 1: those who understand statistical presentations</a:t>
            </a:r>
          </a:p>
          <a:p>
            <a:pPr marL="920750" indent="-266700">
              <a:buFont typeface="Wingdings" pitchFamily="2" charset="2"/>
              <a:buChar char="v"/>
            </a:pPr>
            <a:r>
              <a:rPr lang="en-US" sz="2000">
                <a:effectLst/>
                <a:latin typeface="Roboto" panose="02000000000000000000" pitchFamily="2" charset="0"/>
                <a:ea typeface="Roboto" panose="02000000000000000000" pitchFamily="2" charset="0"/>
              </a:rPr>
              <a:t>Category 2: those who understand, select, and apply statistical procedures</a:t>
            </a:r>
            <a:endParaRPr lang="en-US" sz="2000">
              <a:latin typeface="Roboto" panose="02000000000000000000" pitchFamily="2" charset="0"/>
              <a:ea typeface="Roboto" panose="02000000000000000000" pitchFamily="2" charset="0"/>
            </a:endParaRPr>
          </a:p>
          <a:p>
            <a:pPr marL="920750" indent="-266700">
              <a:buFont typeface="Wingdings" pitchFamily="2" charset="2"/>
              <a:buChar char="v"/>
            </a:pPr>
            <a:r>
              <a:rPr lang="en-US" sz="2000">
                <a:effectLst/>
                <a:latin typeface="Roboto" panose="02000000000000000000" pitchFamily="2" charset="0"/>
                <a:ea typeface="Roboto" panose="02000000000000000000" pitchFamily="2" charset="0"/>
              </a:rPr>
              <a:t>Category 3: applied statisticians who help others use statistics</a:t>
            </a:r>
          </a:p>
          <a:p>
            <a:pPr marL="920750" indent="-266700">
              <a:buFont typeface="Wingdings" pitchFamily="2" charset="2"/>
              <a:buChar char="v"/>
            </a:pPr>
            <a:r>
              <a:rPr lang="en-US" sz="2000">
                <a:latin typeface="Roboto" panose="02000000000000000000" pitchFamily="2" charset="0"/>
                <a:ea typeface="Roboto" panose="02000000000000000000" pitchFamily="2" charset="0"/>
              </a:rPr>
              <a:t>Category 4: mathematical statisticians who develop new statistical techniques and discover new characteristics of old techniques</a:t>
            </a:r>
          </a:p>
          <a:p>
            <a:pPr marL="9525" indent="0">
              <a:buNone/>
            </a:pPr>
            <a:endParaRPr lang="en-US" sz="2400">
              <a:latin typeface="Roboto" panose="02000000000000000000" pitchFamily="2" charset="0"/>
              <a:ea typeface="Roboto" panose="02000000000000000000" pitchFamily="2" charset="0"/>
            </a:endParaRPr>
          </a:p>
          <a:p>
            <a:pPr marL="9525" indent="0">
              <a:buNone/>
            </a:pPr>
            <a:r>
              <a:rPr lang="en-US" sz="2400">
                <a:latin typeface="Roboto" panose="02000000000000000000" pitchFamily="2" charset="0"/>
                <a:ea typeface="Roboto" panose="02000000000000000000" pitchFamily="2" charset="0"/>
              </a:rPr>
              <a:t>At the end of this course, you will be well along the path to becoming a Category 2 statistician.</a:t>
            </a:r>
          </a:p>
        </p:txBody>
      </p:sp>
      <p:grpSp>
        <p:nvGrpSpPr>
          <p:cNvPr id="11" name="Group 10" title="Page 19-20">
            <a:extLst>
              <a:ext uri="{FF2B5EF4-FFF2-40B4-BE49-F238E27FC236}">
                <a16:creationId xmlns="" xmlns:a16="http://schemas.microsoft.com/office/drawing/2014/main" id="{98E30B3A-F5C7-B100-9B9B-C86414113FE9}"/>
              </a:ext>
            </a:extLst>
          </p:cNvPr>
          <p:cNvGrpSpPr/>
          <p:nvPr/>
        </p:nvGrpSpPr>
        <p:grpSpPr>
          <a:xfrm>
            <a:off x="11565404" y="6113574"/>
            <a:ext cx="626596" cy="744426"/>
            <a:chOff x="11565403" y="5993216"/>
            <a:chExt cx="626596" cy="744426"/>
          </a:xfrm>
        </p:grpSpPr>
        <p:pic>
          <p:nvPicPr>
            <p:cNvPr id="12" name="Picture 11" descr="Decorative">
              <a:extLst>
                <a:ext uri="{FF2B5EF4-FFF2-40B4-BE49-F238E27FC236}">
                  <a16:creationId xmlns="" xmlns:a16="http://schemas.microsoft.com/office/drawing/2014/main" id="{F74E0FED-AABE-D110-186D-0025FAAB104C}"/>
                </a:ext>
              </a:extLst>
            </p:cNvPr>
            <p:cNvPicPr>
              <a:picLocks noChangeAspect="1"/>
            </p:cNvPicPr>
            <p:nvPr/>
          </p:nvPicPr>
          <p:blipFill>
            <a:blip r:embed="rId2"/>
            <a:stretch>
              <a:fillRect/>
            </a:stretch>
          </p:blipFill>
          <p:spPr>
            <a:xfrm>
              <a:off x="11565406" y="5993216"/>
              <a:ext cx="626593" cy="744426"/>
            </a:xfrm>
            <a:prstGeom prst="rect">
              <a:avLst/>
            </a:prstGeom>
          </p:spPr>
        </p:pic>
        <p:pic>
          <p:nvPicPr>
            <p:cNvPr id="13" name="Graphic 12" descr="Open book outline">
              <a:extLst>
                <a:ext uri="{FF2B5EF4-FFF2-40B4-BE49-F238E27FC236}">
                  <a16:creationId xmlns="" xmlns:a16="http://schemas.microsoft.com/office/drawing/2014/main" id="{B585E812-DE23-C125-6A71-507C2D749CF6}"/>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11585099" y="5995823"/>
              <a:ext cx="587205" cy="587205"/>
            </a:xfrm>
            <a:prstGeom prst="rect">
              <a:avLst/>
            </a:prstGeom>
          </p:spPr>
        </p:pic>
        <p:sp>
          <p:nvSpPr>
            <p:cNvPr id="17" name="TextBox 16">
              <a:extLst>
                <a:ext uri="{FF2B5EF4-FFF2-40B4-BE49-F238E27FC236}">
                  <a16:creationId xmlns="" xmlns:a16="http://schemas.microsoft.com/office/drawing/2014/main" id="{D7EA205D-689A-B85C-8C57-E40B366CFEA5}"/>
                </a:ext>
              </a:extLst>
            </p:cNvPr>
            <p:cNvSpPr txBox="1"/>
            <p:nvPr/>
          </p:nvSpPr>
          <p:spPr>
            <a:xfrm>
              <a:off x="11565403" y="6491421"/>
              <a:ext cx="626595" cy="246221"/>
            </a:xfrm>
            <a:prstGeom prst="rect">
              <a:avLst/>
            </a:prstGeom>
            <a:noFill/>
          </p:spPr>
          <p:txBody>
            <a:bodyPr wrap="square" rtlCol="0">
              <a:spAutoFit/>
            </a:bodyPr>
            <a:lstStyle/>
            <a:p>
              <a:pPr algn="ctr"/>
              <a:r>
                <a:rPr lang="en-US" sz="1000">
                  <a:solidFill>
                    <a:schemeClr val="bg1"/>
                  </a:solidFill>
                  <a:latin typeface="Roboto" panose="02000000000000000000" pitchFamily="2" charset="0"/>
                  <a:ea typeface="Roboto" panose="02000000000000000000" pitchFamily="2" charset="0"/>
                </a:rPr>
                <a:t>19-20</a:t>
              </a:r>
            </a:p>
          </p:txBody>
        </p:sp>
      </p:grpSp>
    </p:spTree>
    <p:extLst>
      <p:ext uri="{BB962C8B-B14F-4D97-AF65-F5344CB8AC3E}">
        <p14:creationId xmlns:p14="http://schemas.microsoft.com/office/powerpoint/2010/main" val="257880905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title"/>
          </p:nvPr>
        </p:nvSpPr>
        <p:spPr>
          <a:xfrm>
            <a:off x="5414210" y="365125"/>
            <a:ext cx="5939589" cy="1325563"/>
          </a:xfrm>
        </p:spPr>
        <p:txBody>
          <a:bodyPr/>
          <a:lstStyle/>
          <a:p>
            <a:r>
              <a:rPr lang="en-US" dirty="0" smtClean="0">
                <a:solidFill>
                  <a:schemeClr val="bg1"/>
                </a:solidFill>
              </a:rPr>
              <a:t>Our Textbook </a:t>
            </a:r>
            <a:endParaRPr lang="en-US" dirty="0">
              <a:solidFill>
                <a:schemeClr val="bg1"/>
              </a:solidFill>
            </a:endParaRPr>
          </a:p>
        </p:txBody>
      </p:sp>
      <p:sp>
        <p:nvSpPr>
          <p:cNvPr id="3" name="Content Placeholder 2">
            <a:extLst>
              <a:ext uri="{FF2B5EF4-FFF2-40B4-BE49-F238E27FC236}">
                <a16:creationId xmlns="" xmlns:a16="http://schemas.microsoft.com/office/drawing/2014/main" id="{6E377BEC-2FE9-E995-7A24-4D0A31DEA388}"/>
              </a:ext>
            </a:extLst>
          </p:cNvPr>
          <p:cNvSpPr>
            <a:spLocks noGrp="1"/>
          </p:cNvSpPr>
          <p:nvPr>
            <p:ph idx="1"/>
          </p:nvPr>
        </p:nvSpPr>
        <p:spPr>
          <a:xfrm>
            <a:off x="5414210" y="1825625"/>
            <a:ext cx="5939589" cy="4351338"/>
          </a:xfrm>
        </p:spPr>
        <p:txBody>
          <a:bodyPr>
            <a:normAutofit fontScale="85000" lnSpcReduction="20000"/>
          </a:bodyPr>
          <a:lstStyle/>
          <a:p>
            <a:pPr marL="0" indent="0">
              <a:buNone/>
            </a:pPr>
            <a:r>
              <a:rPr lang="en-US" u="sng" dirty="0">
                <a:solidFill>
                  <a:srgbClr val="103C63"/>
                </a:solidFill>
                <a:latin typeface="Roboto" panose="02000000000000000000" pitchFamily="2" charset="0"/>
                <a:ea typeface="Roboto" panose="02000000000000000000" pitchFamily="2" charset="0"/>
              </a:rPr>
              <a:t>Exploring Statistics: Tales of Distributions (13</a:t>
            </a:r>
            <a:r>
              <a:rPr lang="en-US" u="sng" baseline="30000" dirty="0">
                <a:solidFill>
                  <a:srgbClr val="103C63"/>
                </a:solidFill>
                <a:latin typeface="Roboto" panose="02000000000000000000" pitchFamily="2" charset="0"/>
                <a:ea typeface="Roboto" panose="02000000000000000000" pitchFamily="2" charset="0"/>
              </a:rPr>
              <a:t>th</a:t>
            </a:r>
            <a:r>
              <a:rPr lang="en-US" u="sng" dirty="0">
                <a:solidFill>
                  <a:srgbClr val="103C63"/>
                </a:solidFill>
                <a:latin typeface="Roboto" panose="02000000000000000000" pitchFamily="2" charset="0"/>
                <a:ea typeface="Roboto" panose="02000000000000000000" pitchFamily="2" charset="0"/>
              </a:rPr>
              <a:t> ed.)</a:t>
            </a:r>
            <a:r>
              <a:rPr lang="en-US" dirty="0">
                <a:solidFill>
                  <a:srgbClr val="103C63"/>
                </a:solidFill>
                <a:latin typeface="Roboto" panose="02000000000000000000" pitchFamily="2" charset="0"/>
                <a:ea typeface="Roboto" panose="02000000000000000000" pitchFamily="2" charset="0"/>
              </a:rPr>
              <a:t> </a:t>
            </a:r>
            <a:r>
              <a:rPr lang="en-US" dirty="0">
                <a:latin typeface="Roboto" panose="02000000000000000000" pitchFamily="2" charset="0"/>
                <a:ea typeface="Roboto" panose="02000000000000000000" pitchFamily="2" charset="0"/>
              </a:rPr>
              <a:t>will be your guidebook for this class. Here’s how to make the most out of this resource:</a:t>
            </a:r>
            <a:br>
              <a:rPr lang="en-US" dirty="0">
                <a:latin typeface="Roboto" panose="02000000000000000000" pitchFamily="2" charset="0"/>
                <a:ea typeface="Roboto" panose="02000000000000000000" pitchFamily="2" charset="0"/>
              </a:rPr>
            </a:br>
            <a:endParaRPr lang="en-US" sz="1400" u="sng" dirty="0">
              <a:latin typeface="Roboto" panose="02000000000000000000" pitchFamily="2" charset="0"/>
              <a:ea typeface="Roboto" panose="02000000000000000000" pitchFamily="2" charset="0"/>
            </a:endParaRPr>
          </a:p>
          <a:p>
            <a:pPr lvl="1"/>
            <a:r>
              <a:rPr lang="en-US" sz="2000" dirty="0">
                <a:effectLst/>
                <a:latin typeface="Roboto" panose="02000000000000000000" pitchFamily="2" charset="0"/>
                <a:ea typeface="Roboto" panose="02000000000000000000" pitchFamily="2" charset="0"/>
              </a:rPr>
              <a:t>Read chapters </a:t>
            </a:r>
            <a:r>
              <a:rPr lang="en-US" sz="2000" i="1" dirty="0">
                <a:effectLst/>
                <a:latin typeface="Roboto" panose="02000000000000000000" pitchFamily="2" charset="0"/>
                <a:ea typeface="Roboto" panose="02000000000000000000" pitchFamily="2" charset="0"/>
              </a:rPr>
              <a:t>before</a:t>
            </a:r>
            <a:r>
              <a:rPr lang="en-US" sz="2000" dirty="0">
                <a:effectLst/>
                <a:latin typeface="Roboto" panose="02000000000000000000" pitchFamily="2" charset="0"/>
                <a:ea typeface="Roboto" panose="02000000000000000000" pitchFamily="2" charset="0"/>
              </a:rPr>
              <a:t> class</a:t>
            </a:r>
          </a:p>
          <a:p>
            <a:pPr lvl="2"/>
            <a:r>
              <a:rPr lang="en-US" sz="1600" dirty="0">
                <a:latin typeface="Roboto" panose="02000000000000000000" pitchFamily="2" charset="0"/>
                <a:ea typeface="Roboto" panose="02000000000000000000" pitchFamily="2" charset="0"/>
              </a:rPr>
              <a:t>Utilize active reading strategies: Take notes, write down questions you have, try to anticipate what you should learn from each section</a:t>
            </a:r>
          </a:p>
          <a:p>
            <a:pPr marL="914400" lvl="2" indent="0">
              <a:buNone/>
            </a:pPr>
            <a:endParaRPr lang="en-US" sz="1600" dirty="0">
              <a:effectLst/>
              <a:latin typeface="Roboto" panose="02000000000000000000" pitchFamily="2" charset="0"/>
              <a:ea typeface="Roboto" panose="02000000000000000000" pitchFamily="2" charset="0"/>
            </a:endParaRPr>
          </a:p>
          <a:p>
            <a:pPr lvl="1"/>
            <a:r>
              <a:rPr lang="en-US" sz="2000" dirty="0">
                <a:latin typeface="Roboto" panose="02000000000000000000" pitchFamily="2" charset="0"/>
                <a:ea typeface="Roboto" panose="02000000000000000000" pitchFamily="2" charset="0"/>
              </a:rPr>
              <a:t>Work through all practice problems</a:t>
            </a:r>
          </a:p>
          <a:p>
            <a:pPr lvl="2"/>
            <a:r>
              <a:rPr lang="en-US" sz="1600" dirty="0">
                <a:latin typeface="Roboto" panose="02000000000000000000" pitchFamily="2" charset="0"/>
                <a:ea typeface="Roboto" panose="02000000000000000000" pitchFamily="2" charset="0"/>
              </a:rPr>
              <a:t>Do not look up the answer before working a problem yourself</a:t>
            </a:r>
          </a:p>
          <a:p>
            <a:pPr lvl="2"/>
            <a:endParaRPr lang="en-US" sz="1600" dirty="0">
              <a:latin typeface="Roboto" panose="02000000000000000000" pitchFamily="2" charset="0"/>
              <a:ea typeface="Roboto" panose="02000000000000000000" pitchFamily="2" charset="0"/>
            </a:endParaRPr>
          </a:p>
          <a:p>
            <a:pPr lvl="1"/>
            <a:r>
              <a:rPr lang="en-US" sz="2000" dirty="0">
                <a:latin typeface="Roboto" panose="02000000000000000000" pitchFamily="2" charset="0"/>
                <a:ea typeface="Roboto" panose="02000000000000000000" pitchFamily="2" charset="0"/>
              </a:rPr>
              <a:t>At the end of each chapter, check your comprehension of chapter objectives</a:t>
            </a:r>
          </a:p>
          <a:p>
            <a:pPr lvl="1"/>
            <a:endParaRPr lang="en-US" sz="2000" dirty="0">
              <a:latin typeface="Roboto" panose="02000000000000000000" pitchFamily="2" charset="0"/>
              <a:ea typeface="Roboto" panose="02000000000000000000" pitchFamily="2" charset="0"/>
            </a:endParaRPr>
          </a:p>
          <a:p>
            <a:pPr marL="920750" lvl="1" indent="-463550">
              <a:buNone/>
            </a:pPr>
            <a:r>
              <a:rPr lang="en-US" sz="2000" dirty="0">
                <a:latin typeface="Roboto" panose="02000000000000000000" pitchFamily="2" charset="0"/>
                <a:ea typeface="Roboto" panose="02000000000000000000" pitchFamily="2" charset="0"/>
              </a:rPr>
              <a:t>	Additional problems are available through the free online study guide</a:t>
            </a:r>
          </a:p>
          <a:p>
            <a:pPr marL="457200" lvl="1" indent="0">
              <a:buNone/>
            </a:pPr>
            <a:endParaRPr lang="en-US" sz="2000" dirty="0">
              <a:latin typeface="Roboto" panose="02000000000000000000" pitchFamily="2" charset="0"/>
              <a:ea typeface="Roboto" panose="02000000000000000000" pitchFamily="2" charset="0"/>
            </a:endParaRPr>
          </a:p>
        </p:txBody>
      </p:sp>
      <p:pic>
        <p:nvPicPr>
          <p:cNvPr id="7" name="Picture 6" descr="An image of the cover of Exploring Statistics: Tales of Distributions 13 edition, showing a hiker helping a friend climb a rise. In the distance, normal distribution curves follows the slopes of two mountains">
            <a:extLst>
              <a:ext uri="{FF2B5EF4-FFF2-40B4-BE49-F238E27FC236}">
                <a16:creationId xmlns="" xmlns:a16="http://schemas.microsoft.com/office/drawing/2014/main" id="{A262B2CE-EEBF-3205-870D-6280D2B825A3}"/>
              </a:ext>
            </a:extLst>
          </p:cNvPr>
          <p:cNvPicPr>
            <a:picLocks noChangeAspect="1"/>
          </p:cNvPicPr>
          <p:nvPr/>
        </p:nvPicPr>
        <p:blipFill>
          <a:blip r:embed="rId2"/>
          <a:stretch>
            <a:fillRect/>
          </a:stretch>
        </p:blipFill>
        <p:spPr>
          <a:xfrm>
            <a:off x="0" y="0"/>
            <a:ext cx="5414211" cy="6858000"/>
          </a:xfrm>
          <a:prstGeom prst="rect">
            <a:avLst/>
          </a:prstGeom>
        </p:spPr>
      </p:pic>
      <p:pic>
        <p:nvPicPr>
          <p:cNvPr id="10" name="Picture 9" title="A QR code for the online study guide">
            <a:extLst>
              <a:ext uri="{FF2B5EF4-FFF2-40B4-BE49-F238E27FC236}">
                <a16:creationId xmlns="" xmlns:a16="http://schemas.microsoft.com/office/drawing/2014/main" id="{B151F864-02BF-FA9D-01ED-E6B5777BCAA8}"/>
              </a:ext>
            </a:extLst>
          </p:cNvPr>
          <p:cNvPicPr>
            <a:picLocks noChangeAspect="1"/>
          </p:cNvPicPr>
          <p:nvPr/>
        </p:nvPicPr>
        <p:blipFill>
          <a:blip r:embed="rId3"/>
          <a:stretch>
            <a:fillRect/>
          </a:stretch>
        </p:blipFill>
        <p:spPr>
          <a:xfrm>
            <a:off x="5654149" y="5473700"/>
            <a:ext cx="723900" cy="762000"/>
          </a:xfrm>
          <a:prstGeom prst="rect">
            <a:avLst/>
          </a:prstGeom>
        </p:spPr>
      </p:pic>
      <p:grpSp>
        <p:nvGrpSpPr>
          <p:cNvPr id="18" name="Group 17" title="Page 2">
            <a:extLst>
              <a:ext uri="{FF2B5EF4-FFF2-40B4-BE49-F238E27FC236}">
                <a16:creationId xmlns="" xmlns:a16="http://schemas.microsoft.com/office/drawing/2014/main" id="{B75D4433-71C0-23E4-80BF-4616026EA087}"/>
              </a:ext>
            </a:extLst>
          </p:cNvPr>
          <p:cNvGrpSpPr/>
          <p:nvPr/>
        </p:nvGrpSpPr>
        <p:grpSpPr>
          <a:xfrm>
            <a:off x="11565407" y="6113574"/>
            <a:ext cx="626593" cy="744426"/>
            <a:chOff x="11565406" y="5993216"/>
            <a:chExt cx="626593" cy="744426"/>
          </a:xfrm>
        </p:grpSpPr>
        <p:pic>
          <p:nvPicPr>
            <p:cNvPr id="19" name="Picture 18" descr="Decorative">
              <a:extLst>
                <a:ext uri="{FF2B5EF4-FFF2-40B4-BE49-F238E27FC236}">
                  <a16:creationId xmlns="" xmlns:a16="http://schemas.microsoft.com/office/drawing/2014/main" id="{5ACBB178-6A9F-F840-DC87-D5927F807049}"/>
                </a:ext>
              </a:extLst>
            </p:cNvPr>
            <p:cNvPicPr>
              <a:picLocks noChangeAspect="1"/>
            </p:cNvPicPr>
            <p:nvPr/>
          </p:nvPicPr>
          <p:blipFill>
            <a:blip r:embed="rId4"/>
            <a:stretch>
              <a:fillRect/>
            </a:stretch>
          </p:blipFill>
          <p:spPr>
            <a:xfrm>
              <a:off x="11565406" y="5993216"/>
              <a:ext cx="626593" cy="744426"/>
            </a:xfrm>
            <a:prstGeom prst="rect">
              <a:avLst/>
            </a:prstGeom>
          </p:spPr>
        </p:pic>
        <p:pic>
          <p:nvPicPr>
            <p:cNvPr id="20" name="Graphic 19" descr="Open book outline">
              <a:extLst>
                <a:ext uri="{FF2B5EF4-FFF2-40B4-BE49-F238E27FC236}">
                  <a16:creationId xmlns="" xmlns:a16="http://schemas.microsoft.com/office/drawing/2014/main" id="{04FA6BA1-8350-CD64-EB95-FDCFDF3D8B70}"/>
                </a:ext>
              </a:extLst>
            </p:cNvPr>
            <p:cNvPicPr>
              <a:picLocks noChangeAspect="1"/>
            </p:cNvPicPr>
            <p:nvPr/>
          </p:nvPicPr>
          <p:blipFill>
            <a:blip r:embed="rId5">
              <a:extLst>
                <a:ext uri="{96DAC541-7B7A-43D3-8B79-37D633B846F1}">
                  <asvg:svgBlip xmlns="" xmlns:asvg="http://schemas.microsoft.com/office/drawing/2016/SVG/main" r:embed="rId6"/>
                </a:ext>
              </a:extLst>
            </a:blip>
            <a:stretch>
              <a:fillRect/>
            </a:stretch>
          </p:blipFill>
          <p:spPr>
            <a:xfrm>
              <a:off x="11585099" y="5995823"/>
              <a:ext cx="587205" cy="587205"/>
            </a:xfrm>
            <a:prstGeom prst="rect">
              <a:avLst/>
            </a:prstGeom>
          </p:spPr>
        </p:pic>
        <p:sp>
          <p:nvSpPr>
            <p:cNvPr id="21" name="TextBox 20">
              <a:extLst>
                <a:ext uri="{FF2B5EF4-FFF2-40B4-BE49-F238E27FC236}">
                  <a16:creationId xmlns="" xmlns:a16="http://schemas.microsoft.com/office/drawing/2014/main" id="{127DBD22-FA26-0EB1-227D-4F30FA5E50EC}"/>
                </a:ext>
              </a:extLst>
            </p:cNvPr>
            <p:cNvSpPr txBox="1"/>
            <p:nvPr/>
          </p:nvSpPr>
          <p:spPr>
            <a:xfrm>
              <a:off x="11740783" y="6491421"/>
              <a:ext cx="275836" cy="246221"/>
            </a:xfrm>
            <a:prstGeom prst="rect">
              <a:avLst/>
            </a:prstGeom>
            <a:noFill/>
          </p:spPr>
          <p:txBody>
            <a:bodyPr wrap="square" rtlCol="0">
              <a:spAutoFit/>
            </a:bodyPr>
            <a:lstStyle/>
            <a:p>
              <a:pPr algn="ctr"/>
              <a:r>
                <a:rPr lang="en-US" sz="1000">
                  <a:solidFill>
                    <a:schemeClr val="bg1"/>
                  </a:solidFill>
                  <a:latin typeface="Roboto" panose="02000000000000000000" pitchFamily="2" charset="0"/>
                  <a:ea typeface="Roboto" panose="02000000000000000000" pitchFamily="2" charset="0"/>
                </a:rPr>
                <a:t>2</a:t>
              </a:r>
            </a:p>
          </p:txBody>
        </p:sp>
      </p:grpSp>
    </p:spTree>
    <p:extLst>
      <p:ext uri="{BB962C8B-B14F-4D97-AF65-F5344CB8AC3E}">
        <p14:creationId xmlns:p14="http://schemas.microsoft.com/office/powerpoint/2010/main" val="312657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9" end="9"/>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9EFBBAA-5CCB-A6F9-F027-606A195EA560}"/>
              </a:ext>
            </a:extLst>
          </p:cNvPr>
          <p:cNvSpPr>
            <a:spLocks noGrp="1"/>
          </p:cNvSpPr>
          <p:nvPr>
            <p:ph type="title"/>
          </p:nvPr>
        </p:nvSpPr>
        <p:spPr/>
        <p:txBody>
          <a:bodyPr/>
          <a:lstStyle/>
          <a:p>
            <a:r>
              <a:rPr lang="en-US" b="1">
                <a:solidFill>
                  <a:srgbClr val="103C63"/>
                </a:solidFill>
                <a:latin typeface="Roboto" panose="02000000000000000000" pitchFamily="2" charset="0"/>
                <a:ea typeface="Roboto" panose="02000000000000000000" pitchFamily="2" charset="0"/>
              </a:rPr>
              <a:t>But, I’m not a hiker!</a:t>
            </a:r>
          </a:p>
        </p:txBody>
      </p:sp>
      <p:sp>
        <p:nvSpPr>
          <p:cNvPr id="3" name="Content Placeholder 2">
            <a:extLst>
              <a:ext uri="{FF2B5EF4-FFF2-40B4-BE49-F238E27FC236}">
                <a16:creationId xmlns="" xmlns:a16="http://schemas.microsoft.com/office/drawing/2014/main" id="{6E377BEC-2FE9-E995-7A24-4D0A31DEA388}"/>
              </a:ext>
            </a:extLst>
          </p:cNvPr>
          <p:cNvSpPr>
            <a:spLocks noGrp="1"/>
          </p:cNvSpPr>
          <p:nvPr>
            <p:ph idx="1"/>
          </p:nvPr>
        </p:nvSpPr>
        <p:spPr>
          <a:xfrm>
            <a:off x="838199" y="1825625"/>
            <a:ext cx="10515601" cy="4667250"/>
          </a:xfrm>
        </p:spPr>
        <p:txBody>
          <a:bodyPr>
            <a:normAutofit fontScale="92500" lnSpcReduction="10000"/>
          </a:bodyPr>
          <a:lstStyle/>
          <a:p>
            <a:pPr marL="0" indent="0">
              <a:buNone/>
            </a:pPr>
            <a:r>
              <a:rPr lang="en-US">
                <a:effectLst/>
                <a:latin typeface="Roboto" panose="02000000000000000000" pitchFamily="2" charset="0"/>
                <a:ea typeface="Roboto" panose="02000000000000000000" pitchFamily="2" charset="0"/>
              </a:rPr>
              <a:t>If you’re nervous about this class because you’re nervous about math, keep the following in mind:</a:t>
            </a:r>
          </a:p>
          <a:p>
            <a:pPr marL="514350" indent="-514350">
              <a:buFont typeface="+mj-lt"/>
              <a:buAutoNum type="arabicPeriod"/>
            </a:pPr>
            <a:r>
              <a:rPr lang="en-US" sz="2400">
                <a:latin typeface="Roboto" panose="02000000000000000000" pitchFamily="2" charset="0"/>
                <a:ea typeface="Roboto" panose="02000000000000000000" pitchFamily="2" charset="0"/>
              </a:rPr>
              <a:t>You do </a:t>
            </a:r>
            <a:r>
              <a:rPr lang="en-US" sz="2400" b="1" u="sng">
                <a:latin typeface="Roboto" panose="02000000000000000000" pitchFamily="2" charset="0"/>
                <a:ea typeface="Roboto" panose="02000000000000000000" pitchFamily="2" charset="0"/>
              </a:rPr>
              <a:t>not</a:t>
            </a:r>
            <a:r>
              <a:rPr lang="en-US" sz="2400">
                <a:latin typeface="Roboto" panose="02000000000000000000" pitchFamily="2" charset="0"/>
                <a:ea typeface="Roboto" panose="02000000000000000000" pitchFamily="2" charset="0"/>
              </a:rPr>
              <a:t> need to consider yourself a “math person” to succeed in learning statistics</a:t>
            </a:r>
            <a:endParaRPr lang="en-US" sz="2000">
              <a:latin typeface="Roboto" panose="02000000000000000000" pitchFamily="2" charset="0"/>
              <a:ea typeface="Roboto" panose="02000000000000000000" pitchFamily="2" charset="0"/>
            </a:endParaRPr>
          </a:p>
          <a:p>
            <a:pPr lvl="1"/>
            <a:endParaRPr lang="en-US" sz="2000">
              <a:latin typeface="Roboto" panose="02000000000000000000" pitchFamily="2" charset="0"/>
              <a:ea typeface="Roboto" panose="02000000000000000000" pitchFamily="2" charset="0"/>
            </a:endParaRPr>
          </a:p>
          <a:p>
            <a:pPr marL="457200" indent="-457200">
              <a:buFont typeface="+mj-lt"/>
              <a:buAutoNum type="arabicPeriod"/>
            </a:pPr>
            <a:r>
              <a:rPr lang="en-US" sz="2400">
                <a:latin typeface="Roboto" panose="02000000000000000000" pitchFamily="2" charset="0"/>
                <a:ea typeface="Roboto" panose="02000000000000000000" pitchFamily="2" charset="0"/>
              </a:rPr>
              <a:t>You can brush up on your math skills by engaging with Appendix A</a:t>
            </a:r>
          </a:p>
          <a:p>
            <a:pPr marL="457200" indent="-457200">
              <a:buFont typeface="+mj-lt"/>
              <a:buAutoNum type="arabicPeriod"/>
            </a:pPr>
            <a:endParaRPr lang="en-US" sz="2400">
              <a:latin typeface="Roboto" panose="02000000000000000000" pitchFamily="2" charset="0"/>
              <a:ea typeface="Roboto" panose="02000000000000000000" pitchFamily="2" charset="0"/>
            </a:endParaRPr>
          </a:p>
          <a:p>
            <a:pPr marL="457200" indent="-457200">
              <a:buFont typeface="+mj-lt"/>
              <a:buAutoNum type="arabicPeriod"/>
            </a:pPr>
            <a:r>
              <a:rPr lang="en-US" sz="2400">
                <a:latin typeface="Roboto" panose="02000000000000000000" pitchFamily="2" charset="0"/>
                <a:ea typeface="Roboto" panose="02000000000000000000" pitchFamily="2" charset="0"/>
              </a:rPr>
              <a:t>Asking for help when you need it is a sign of self-awareness and strength</a:t>
            </a:r>
          </a:p>
          <a:p>
            <a:pPr marL="457200" indent="-457200">
              <a:buFont typeface="+mj-lt"/>
              <a:buAutoNum type="arabicPeriod"/>
            </a:pPr>
            <a:endParaRPr lang="en-US" sz="2400">
              <a:latin typeface="Roboto" panose="02000000000000000000" pitchFamily="2" charset="0"/>
              <a:ea typeface="Roboto" panose="02000000000000000000" pitchFamily="2" charset="0"/>
            </a:endParaRPr>
          </a:p>
          <a:p>
            <a:pPr marL="457200" indent="-457200">
              <a:buFont typeface="+mj-lt"/>
              <a:buAutoNum type="arabicPeriod"/>
            </a:pPr>
            <a:r>
              <a:rPr lang="en-US" sz="2400">
                <a:solidFill>
                  <a:srgbClr val="103C63"/>
                </a:solidFill>
                <a:latin typeface="Roboto" panose="02000000000000000000" pitchFamily="2" charset="0"/>
                <a:ea typeface="Roboto" panose="02000000000000000000" pitchFamily="2" charset="0"/>
              </a:rPr>
              <a:t>Try reframing your anxiety: </a:t>
            </a:r>
            <a:r>
              <a:rPr lang="en-US" sz="2400" i="1">
                <a:latin typeface="Roboto" panose="02000000000000000000" pitchFamily="2" charset="0"/>
                <a:ea typeface="Roboto" panose="02000000000000000000" pitchFamily="2" charset="0"/>
              </a:rPr>
              <a:t>Because so many people have doubts about their math and statistical abilities, this course is an opportunity for you to set yourself apart from your peers by mastering a skillset that is very marketable across a wide range of professions.</a:t>
            </a:r>
          </a:p>
          <a:p>
            <a:pPr marL="457200" indent="-457200">
              <a:buFont typeface="+mj-lt"/>
              <a:buAutoNum type="arabicPeriod"/>
            </a:pPr>
            <a:endParaRPr lang="en-US" sz="2400">
              <a:latin typeface="Roboto" panose="02000000000000000000" pitchFamily="2" charset="0"/>
              <a:ea typeface="Roboto" panose="02000000000000000000" pitchFamily="2" charset="0"/>
            </a:endParaRPr>
          </a:p>
        </p:txBody>
      </p:sp>
      <p:pic>
        <p:nvPicPr>
          <p:cNvPr id="6" name="Graphic 5" descr="Mountains outline">
            <a:extLst>
              <a:ext uri="{FF2B5EF4-FFF2-40B4-BE49-F238E27FC236}">
                <a16:creationId xmlns="" xmlns:a16="http://schemas.microsoft.com/office/drawing/2014/main" id="{25752D15-4ABD-EE58-7486-4DAE329E5EF1}"/>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6372326" y="501651"/>
            <a:ext cx="914400" cy="914400"/>
          </a:xfrm>
          <a:prstGeom prst="rect">
            <a:avLst/>
          </a:prstGeom>
        </p:spPr>
      </p:pic>
      <p:grpSp>
        <p:nvGrpSpPr>
          <p:cNvPr id="11" name="Group 10" title="Pages 4-5">
            <a:extLst>
              <a:ext uri="{FF2B5EF4-FFF2-40B4-BE49-F238E27FC236}">
                <a16:creationId xmlns="" xmlns:a16="http://schemas.microsoft.com/office/drawing/2014/main" id="{98E30B3A-F5C7-B100-9B9B-C86414113FE9}"/>
              </a:ext>
            </a:extLst>
          </p:cNvPr>
          <p:cNvGrpSpPr/>
          <p:nvPr/>
        </p:nvGrpSpPr>
        <p:grpSpPr>
          <a:xfrm>
            <a:off x="11565404" y="6113574"/>
            <a:ext cx="626596" cy="744426"/>
            <a:chOff x="11565403" y="5993216"/>
            <a:chExt cx="626596" cy="744426"/>
          </a:xfrm>
        </p:grpSpPr>
        <p:pic>
          <p:nvPicPr>
            <p:cNvPr id="12" name="Picture 11" descr="Decorative">
              <a:extLst>
                <a:ext uri="{FF2B5EF4-FFF2-40B4-BE49-F238E27FC236}">
                  <a16:creationId xmlns="" xmlns:a16="http://schemas.microsoft.com/office/drawing/2014/main" id="{F74E0FED-AABE-D110-186D-0025FAAB104C}"/>
                </a:ext>
              </a:extLst>
            </p:cNvPr>
            <p:cNvPicPr>
              <a:picLocks noChangeAspect="1"/>
            </p:cNvPicPr>
            <p:nvPr/>
          </p:nvPicPr>
          <p:blipFill>
            <a:blip r:embed="rId4"/>
            <a:stretch>
              <a:fillRect/>
            </a:stretch>
          </p:blipFill>
          <p:spPr>
            <a:xfrm>
              <a:off x="11565406" y="5993216"/>
              <a:ext cx="626593" cy="744426"/>
            </a:xfrm>
            <a:prstGeom prst="rect">
              <a:avLst/>
            </a:prstGeom>
          </p:spPr>
        </p:pic>
        <p:pic>
          <p:nvPicPr>
            <p:cNvPr id="13" name="Graphic 12" descr="Open book outline">
              <a:extLst>
                <a:ext uri="{FF2B5EF4-FFF2-40B4-BE49-F238E27FC236}">
                  <a16:creationId xmlns="" xmlns:a16="http://schemas.microsoft.com/office/drawing/2014/main" id="{B585E812-DE23-C125-6A71-507C2D749CF6}"/>
                </a:ext>
              </a:extLst>
            </p:cNvPr>
            <p:cNvPicPr>
              <a:picLocks noChangeAspect="1"/>
            </p:cNvPicPr>
            <p:nvPr/>
          </p:nvPicPr>
          <p:blipFill>
            <a:blip r:embed="rId5">
              <a:extLst>
                <a:ext uri="{96DAC541-7B7A-43D3-8B79-37D633B846F1}">
                  <asvg:svgBlip xmlns="" xmlns:asvg="http://schemas.microsoft.com/office/drawing/2016/SVG/main" r:embed="rId6"/>
                </a:ext>
              </a:extLst>
            </a:blip>
            <a:stretch>
              <a:fillRect/>
            </a:stretch>
          </p:blipFill>
          <p:spPr>
            <a:xfrm>
              <a:off x="11585099" y="5995823"/>
              <a:ext cx="587205" cy="587205"/>
            </a:xfrm>
            <a:prstGeom prst="rect">
              <a:avLst/>
            </a:prstGeom>
          </p:spPr>
        </p:pic>
        <p:sp>
          <p:nvSpPr>
            <p:cNvPr id="17" name="TextBox 16">
              <a:extLst>
                <a:ext uri="{FF2B5EF4-FFF2-40B4-BE49-F238E27FC236}">
                  <a16:creationId xmlns="" xmlns:a16="http://schemas.microsoft.com/office/drawing/2014/main" id="{D7EA205D-689A-B85C-8C57-E40B366CFEA5}"/>
                </a:ext>
              </a:extLst>
            </p:cNvPr>
            <p:cNvSpPr txBox="1"/>
            <p:nvPr/>
          </p:nvSpPr>
          <p:spPr>
            <a:xfrm>
              <a:off x="11565403" y="6491421"/>
              <a:ext cx="626595" cy="246221"/>
            </a:xfrm>
            <a:prstGeom prst="rect">
              <a:avLst/>
            </a:prstGeom>
            <a:noFill/>
          </p:spPr>
          <p:txBody>
            <a:bodyPr wrap="square" rtlCol="0">
              <a:spAutoFit/>
            </a:bodyPr>
            <a:lstStyle/>
            <a:p>
              <a:pPr algn="ctr"/>
              <a:r>
                <a:rPr lang="en-US" sz="1000">
                  <a:solidFill>
                    <a:schemeClr val="bg1"/>
                  </a:solidFill>
                  <a:latin typeface="Roboto" panose="02000000000000000000" pitchFamily="2" charset="0"/>
                  <a:ea typeface="Roboto" panose="02000000000000000000" pitchFamily="2" charset="0"/>
                </a:rPr>
                <a:t>4-5</a:t>
              </a:r>
            </a:p>
          </p:txBody>
        </p:sp>
      </p:grpSp>
    </p:spTree>
    <p:extLst>
      <p:ext uri="{BB962C8B-B14F-4D97-AF65-F5344CB8AC3E}">
        <p14:creationId xmlns:p14="http://schemas.microsoft.com/office/powerpoint/2010/main" val="143523047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9EFBBAA-5CCB-A6F9-F027-606A195EA560}"/>
              </a:ext>
            </a:extLst>
          </p:cNvPr>
          <p:cNvSpPr>
            <a:spLocks noGrp="1"/>
          </p:cNvSpPr>
          <p:nvPr>
            <p:ph type="title"/>
          </p:nvPr>
        </p:nvSpPr>
        <p:spPr/>
        <p:txBody>
          <a:bodyPr/>
          <a:lstStyle/>
          <a:p>
            <a:r>
              <a:rPr lang="en-US" b="1">
                <a:solidFill>
                  <a:srgbClr val="103C63"/>
                </a:solidFill>
                <a:latin typeface="Roboto" panose="02000000000000000000" pitchFamily="2" charset="0"/>
                <a:ea typeface="Roboto" panose="02000000000000000000" pitchFamily="2" charset="0"/>
              </a:rPr>
              <a:t>Descriptive vs. inferential statistics</a:t>
            </a:r>
          </a:p>
        </p:txBody>
      </p:sp>
      <p:sp>
        <p:nvSpPr>
          <p:cNvPr id="4" name="Text Placeholder 3">
            <a:extLst>
              <a:ext uri="{FF2B5EF4-FFF2-40B4-BE49-F238E27FC236}">
                <a16:creationId xmlns="" xmlns:a16="http://schemas.microsoft.com/office/drawing/2014/main" id="{47DF894A-1649-D628-AAEA-B23B00D8E20C}"/>
              </a:ext>
            </a:extLst>
          </p:cNvPr>
          <p:cNvSpPr>
            <a:spLocks noGrp="1"/>
          </p:cNvSpPr>
          <p:nvPr>
            <p:ph type="body" idx="1"/>
          </p:nvPr>
        </p:nvSpPr>
        <p:spPr/>
        <p:txBody>
          <a:bodyPr>
            <a:normAutofit/>
          </a:bodyPr>
          <a:lstStyle/>
          <a:p>
            <a:r>
              <a:rPr lang="en-US" sz="3200" dirty="0">
                <a:solidFill>
                  <a:srgbClr val="103C63"/>
                </a:solidFill>
                <a:latin typeface="Roboto" panose="02000000000000000000" pitchFamily="2" charset="0"/>
                <a:ea typeface="Roboto" panose="02000000000000000000" pitchFamily="2" charset="0"/>
              </a:rPr>
              <a:t>Descriptive statistics</a:t>
            </a:r>
          </a:p>
        </p:txBody>
      </p:sp>
      <p:sp>
        <p:nvSpPr>
          <p:cNvPr id="3" name="Content Placeholder 2">
            <a:extLst>
              <a:ext uri="{FF2B5EF4-FFF2-40B4-BE49-F238E27FC236}">
                <a16:creationId xmlns="" xmlns:a16="http://schemas.microsoft.com/office/drawing/2014/main" id="{6E377BEC-2FE9-E995-7A24-4D0A31DEA388}"/>
              </a:ext>
            </a:extLst>
          </p:cNvPr>
          <p:cNvSpPr>
            <a:spLocks noGrp="1"/>
          </p:cNvSpPr>
          <p:nvPr>
            <p:ph sz="half" idx="2"/>
          </p:nvPr>
        </p:nvSpPr>
        <p:spPr/>
        <p:txBody>
          <a:bodyPr>
            <a:normAutofit/>
          </a:bodyPr>
          <a:lstStyle/>
          <a:p>
            <a:pPr marL="0" indent="0">
              <a:buNone/>
            </a:pPr>
            <a:r>
              <a:rPr lang="en-US" dirty="0">
                <a:latin typeface="Roboto" panose="02000000000000000000" pitchFamily="2" charset="0"/>
                <a:ea typeface="Roboto" panose="02000000000000000000" pitchFamily="2" charset="0"/>
              </a:rPr>
              <a:t>A number that conveys a particular characteristic of data, meant to organize and summarize a set of data</a:t>
            </a:r>
          </a:p>
          <a:p>
            <a:pPr marL="0" indent="0">
              <a:buNone/>
            </a:pPr>
            <a:endParaRPr lang="en-US" dirty="0">
              <a:latin typeface="Roboto" panose="02000000000000000000" pitchFamily="2" charset="0"/>
              <a:ea typeface="Roboto" panose="02000000000000000000" pitchFamily="2" charset="0"/>
            </a:endParaRPr>
          </a:p>
          <a:p>
            <a:pPr marL="9525" indent="0">
              <a:buNone/>
            </a:pPr>
            <a:r>
              <a:rPr lang="en-US" sz="2400" dirty="0">
                <a:latin typeface="Roboto" panose="02000000000000000000" pitchFamily="2" charset="0"/>
                <a:ea typeface="Roboto" panose="02000000000000000000" pitchFamily="2" charset="0"/>
              </a:rPr>
              <a:t>e.g., </a:t>
            </a:r>
            <a:r>
              <a:rPr lang="en-US" sz="2400" b="1" dirty="0">
                <a:solidFill>
                  <a:srgbClr val="103C63"/>
                </a:solidFill>
                <a:latin typeface="Roboto" panose="02000000000000000000" pitchFamily="2" charset="0"/>
                <a:ea typeface="Roboto" panose="02000000000000000000" pitchFamily="2" charset="0"/>
              </a:rPr>
              <a:t>Mean:</a:t>
            </a:r>
            <a:r>
              <a:rPr lang="en-US" sz="2400" b="1" dirty="0">
                <a:latin typeface="Roboto" panose="02000000000000000000" pitchFamily="2" charset="0"/>
                <a:ea typeface="Roboto" panose="02000000000000000000" pitchFamily="2" charset="0"/>
              </a:rPr>
              <a:t> </a:t>
            </a:r>
            <a:r>
              <a:rPr lang="en-US" sz="2400" dirty="0">
                <a:latin typeface="Roboto" panose="02000000000000000000" pitchFamily="2" charset="0"/>
                <a:ea typeface="Roboto" panose="02000000000000000000" pitchFamily="2" charset="0"/>
              </a:rPr>
              <a:t>The arithmetic average of a set of data; sum of scores divided by the number of scores</a:t>
            </a:r>
            <a:endParaRPr lang="en-US" sz="2400" b="1" dirty="0">
              <a:effectLst/>
              <a:latin typeface="Roboto" panose="02000000000000000000" pitchFamily="2" charset="0"/>
              <a:ea typeface="Roboto" panose="02000000000000000000" pitchFamily="2" charset="0"/>
            </a:endParaRPr>
          </a:p>
          <a:p>
            <a:pPr marL="0" indent="0">
              <a:buNone/>
            </a:pPr>
            <a:endParaRPr lang="en-US" sz="2400" dirty="0">
              <a:latin typeface="Roboto" panose="02000000000000000000" pitchFamily="2" charset="0"/>
              <a:ea typeface="Roboto" panose="02000000000000000000" pitchFamily="2" charset="0"/>
            </a:endParaRPr>
          </a:p>
          <a:p>
            <a:pPr marL="0" indent="0">
              <a:buNone/>
            </a:pPr>
            <a:endParaRPr lang="en-US" sz="2400" dirty="0">
              <a:latin typeface="Roboto" panose="02000000000000000000" pitchFamily="2" charset="0"/>
              <a:ea typeface="Roboto" panose="02000000000000000000" pitchFamily="2" charset="0"/>
            </a:endParaRPr>
          </a:p>
        </p:txBody>
      </p:sp>
      <p:sp>
        <p:nvSpPr>
          <p:cNvPr id="5" name="Text Placeholder 4">
            <a:extLst>
              <a:ext uri="{FF2B5EF4-FFF2-40B4-BE49-F238E27FC236}">
                <a16:creationId xmlns="" xmlns:a16="http://schemas.microsoft.com/office/drawing/2014/main" id="{8BEAFC19-93CF-E732-0053-23C970F88BE1}"/>
              </a:ext>
            </a:extLst>
          </p:cNvPr>
          <p:cNvSpPr>
            <a:spLocks noGrp="1"/>
          </p:cNvSpPr>
          <p:nvPr>
            <p:ph type="body" sz="quarter" idx="3"/>
          </p:nvPr>
        </p:nvSpPr>
        <p:spPr/>
        <p:txBody>
          <a:bodyPr>
            <a:normAutofit/>
          </a:bodyPr>
          <a:lstStyle/>
          <a:p>
            <a:r>
              <a:rPr lang="en-US" sz="3200" dirty="0">
                <a:solidFill>
                  <a:srgbClr val="103C63"/>
                </a:solidFill>
                <a:latin typeface="Roboto" panose="02000000000000000000" pitchFamily="2" charset="0"/>
                <a:ea typeface="Roboto" panose="02000000000000000000" pitchFamily="2" charset="0"/>
              </a:rPr>
              <a:t>Inferential statistics</a:t>
            </a:r>
          </a:p>
        </p:txBody>
      </p:sp>
      <p:sp>
        <p:nvSpPr>
          <p:cNvPr id="7" name="Content Placeholder 6">
            <a:extLst>
              <a:ext uri="{FF2B5EF4-FFF2-40B4-BE49-F238E27FC236}">
                <a16:creationId xmlns="" xmlns:a16="http://schemas.microsoft.com/office/drawing/2014/main" id="{C9F63EF7-D36D-55E5-F467-98BCCE3F2EDF}"/>
              </a:ext>
            </a:extLst>
          </p:cNvPr>
          <p:cNvSpPr>
            <a:spLocks noGrp="1"/>
          </p:cNvSpPr>
          <p:nvPr>
            <p:ph sz="quarter" idx="4"/>
          </p:nvPr>
        </p:nvSpPr>
        <p:spPr/>
        <p:txBody>
          <a:bodyPr>
            <a:normAutofit/>
          </a:bodyPr>
          <a:lstStyle/>
          <a:p>
            <a:pPr marL="0" indent="0">
              <a:buNone/>
            </a:pPr>
            <a:r>
              <a:rPr lang="en-US">
                <a:latin typeface="Roboto" panose="02000000000000000000" pitchFamily="2" charset="0"/>
                <a:ea typeface="Roboto" panose="02000000000000000000" pitchFamily="2" charset="0"/>
              </a:rPr>
              <a:t>Method that uses </a:t>
            </a:r>
            <a:r>
              <a:rPr lang="en-US" b="1">
                <a:solidFill>
                  <a:srgbClr val="103C63"/>
                </a:solidFill>
                <a:latin typeface="Roboto" panose="02000000000000000000" pitchFamily="2" charset="0"/>
                <a:ea typeface="Roboto" panose="02000000000000000000" pitchFamily="2" charset="0"/>
              </a:rPr>
              <a:t>sample</a:t>
            </a:r>
            <a:r>
              <a:rPr lang="en-US">
                <a:latin typeface="Roboto" panose="02000000000000000000" pitchFamily="2" charset="0"/>
                <a:ea typeface="Roboto" panose="02000000000000000000" pitchFamily="2" charset="0"/>
              </a:rPr>
              <a:t> evidence and probability to reach conclusions about unmeasurable </a:t>
            </a:r>
            <a:r>
              <a:rPr lang="en-US" b="1">
                <a:solidFill>
                  <a:srgbClr val="103C63"/>
                </a:solidFill>
                <a:latin typeface="Roboto" panose="02000000000000000000" pitchFamily="2" charset="0"/>
                <a:ea typeface="Roboto" panose="02000000000000000000" pitchFamily="2" charset="0"/>
              </a:rPr>
              <a:t>populations</a:t>
            </a:r>
          </a:p>
          <a:p>
            <a:pPr marL="0" indent="0">
              <a:buNone/>
            </a:pPr>
            <a:endParaRPr lang="en-US">
              <a:latin typeface="Roboto" panose="02000000000000000000" pitchFamily="2" charset="0"/>
              <a:ea typeface="Roboto" panose="02000000000000000000" pitchFamily="2" charset="0"/>
            </a:endParaRPr>
          </a:p>
          <a:p>
            <a:pPr marL="0" indent="0">
              <a:buNone/>
            </a:pPr>
            <a:endParaRPr lang="en-US">
              <a:latin typeface="Roboto" panose="02000000000000000000" pitchFamily="2" charset="0"/>
              <a:ea typeface="Roboto" panose="02000000000000000000" pitchFamily="2" charset="0"/>
            </a:endParaRPr>
          </a:p>
        </p:txBody>
      </p:sp>
      <p:grpSp>
        <p:nvGrpSpPr>
          <p:cNvPr id="11" name="Group 10" title="Pages 5-6">
            <a:extLst>
              <a:ext uri="{FF2B5EF4-FFF2-40B4-BE49-F238E27FC236}">
                <a16:creationId xmlns="" xmlns:a16="http://schemas.microsoft.com/office/drawing/2014/main" id="{98E30B3A-F5C7-B100-9B9B-C86414113FE9}"/>
              </a:ext>
            </a:extLst>
          </p:cNvPr>
          <p:cNvGrpSpPr/>
          <p:nvPr/>
        </p:nvGrpSpPr>
        <p:grpSpPr>
          <a:xfrm>
            <a:off x="11565404" y="6113574"/>
            <a:ext cx="626596" cy="744426"/>
            <a:chOff x="11565403" y="5993216"/>
            <a:chExt cx="626596" cy="744426"/>
          </a:xfrm>
        </p:grpSpPr>
        <p:pic>
          <p:nvPicPr>
            <p:cNvPr id="12" name="Picture 11" descr="Decorative">
              <a:extLst>
                <a:ext uri="{FF2B5EF4-FFF2-40B4-BE49-F238E27FC236}">
                  <a16:creationId xmlns="" xmlns:a16="http://schemas.microsoft.com/office/drawing/2014/main" id="{F74E0FED-AABE-D110-186D-0025FAAB104C}"/>
                </a:ext>
              </a:extLst>
            </p:cNvPr>
            <p:cNvPicPr>
              <a:picLocks noChangeAspect="1"/>
            </p:cNvPicPr>
            <p:nvPr/>
          </p:nvPicPr>
          <p:blipFill>
            <a:blip r:embed="rId2"/>
            <a:stretch>
              <a:fillRect/>
            </a:stretch>
          </p:blipFill>
          <p:spPr>
            <a:xfrm>
              <a:off x="11565406" y="5993216"/>
              <a:ext cx="626593" cy="744426"/>
            </a:xfrm>
            <a:prstGeom prst="rect">
              <a:avLst/>
            </a:prstGeom>
          </p:spPr>
        </p:pic>
        <p:pic>
          <p:nvPicPr>
            <p:cNvPr id="13" name="Graphic 12" descr="Open book outline">
              <a:extLst>
                <a:ext uri="{FF2B5EF4-FFF2-40B4-BE49-F238E27FC236}">
                  <a16:creationId xmlns="" xmlns:a16="http://schemas.microsoft.com/office/drawing/2014/main" id="{B585E812-DE23-C125-6A71-507C2D749CF6}"/>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11585099" y="5995823"/>
              <a:ext cx="587205" cy="587205"/>
            </a:xfrm>
            <a:prstGeom prst="rect">
              <a:avLst/>
            </a:prstGeom>
          </p:spPr>
        </p:pic>
        <p:sp>
          <p:nvSpPr>
            <p:cNvPr id="17" name="TextBox 16">
              <a:extLst>
                <a:ext uri="{FF2B5EF4-FFF2-40B4-BE49-F238E27FC236}">
                  <a16:creationId xmlns="" xmlns:a16="http://schemas.microsoft.com/office/drawing/2014/main" id="{D7EA205D-689A-B85C-8C57-E40B366CFEA5}"/>
                </a:ext>
              </a:extLst>
            </p:cNvPr>
            <p:cNvSpPr txBox="1"/>
            <p:nvPr/>
          </p:nvSpPr>
          <p:spPr>
            <a:xfrm>
              <a:off x="11565403" y="6491421"/>
              <a:ext cx="626595" cy="246221"/>
            </a:xfrm>
            <a:prstGeom prst="rect">
              <a:avLst/>
            </a:prstGeom>
            <a:noFill/>
          </p:spPr>
          <p:txBody>
            <a:bodyPr wrap="square" rtlCol="0">
              <a:spAutoFit/>
            </a:bodyPr>
            <a:lstStyle/>
            <a:p>
              <a:pPr algn="ctr"/>
              <a:r>
                <a:rPr lang="en-US" sz="1000">
                  <a:solidFill>
                    <a:schemeClr val="bg1"/>
                  </a:solidFill>
                  <a:latin typeface="Roboto" panose="02000000000000000000" pitchFamily="2" charset="0"/>
                  <a:ea typeface="Roboto" panose="02000000000000000000" pitchFamily="2" charset="0"/>
                </a:rPr>
                <a:t>5-6</a:t>
              </a:r>
            </a:p>
          </p:txBody>
        </p:sp>
      </p:grpSp>
      <p:cxnSp>
        <p:nvCxnSpPr>
          <p:cNvPr id="9" name="Straight Connector 8" descr="Decorative">
            <a:extLst>
              <a:ext uri="{FF2B5EF4-FFF2-40B4-BE49-F238E27FC236}">
                <a16:creationId xmlns="" xmlns:a16="http://schemas.microsoft.com/office/drawing/2014/main" id="{4F3A628C-57BF-5690-0742-CC075CD23E05}"/>
              </a:ext>
            </a:extLst>
          </p:cNvPr>
          <p:cNvCxnSpPr/>
          <p:nvPr/>
        </p:nvCxnSpPr>
        <p:spPr>
          <a:xfrm>
            <a:off x="5997575" y="1690688"/>
            <a:ext cx="0" cy="4654193"/>
          </a:xfrm>
          <a:prstGeom prst="line">
            <a:avLst/>
          </a:prstGeom>
          <a:ln w="38100">
            <a:solidFill>
              <a:srgbClr val="103C6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05973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5" grpId="0" build="p"/>
      <p:bldP spid="7"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9EFBBAA-5CCB-A6F9-F027-606A195EA560}"/>
              </a:ext>
            </a:extLst>
          </p:cNvPr>
          <p:cNvSpPr>
            <a:spLocks noGrp="1"/>
          </p:cNvSpPr>
          <p:nvPr>
            <p:ph type="title"/>
          </p:nvPr>
        </p:nvSpPr>
        <p:spPr/>
        <p:txBody>
          <a:bodyPr/>
          <a:lstStyle/>
          <a:p>
            <a:r>
              <a:rPr lang="en-US" b="1">
                <a:solidFill>
                  <a:srgbClr val="103C63"/>
                </a:solidFill>
                <a:latin typeface="Roboto" panose="02000000000000000000" pitchFamily="2" charset="0"/>
                <a:ea typeface="Roboto" panose="02000000000000000000" pitchFamily="2" charset="0"/>
              </a:rPr>
              <a:t>Populations vs. samples</a:t>
            </a:r>
          </a:p>
        </p:txBody>
      </p:sp>
      <p:sp>
        <p:nvSpPr>
          <p:cNvPr id="4" name="Text Placeholder 3">
            <a:extLst>
              <a:ext uri="{FF2B5EF4-FFF2-40B4-BE49-F238E27FC236}">
                <a16:creationId xmlns="" xmlns:a16="http://schemas.microsoft.com/office/drawing/2014/main" id="{47DF894A-1649-D628-AAEA-B23B00D8E20C}"/>
              </a:ext>
            </a:extLst>
          </p:cNvPr>
          <p:cNvSpPr>
            <a:spLocks noGrp="1"/>
          </p:cNvSpPr>
          <p:nvPr>
            <p:ph type="body" idx="1"/>
          </p:nvPr>
        </p:nvSpPr>
        <p:spPr/>
        <p:txBody>
          <a:bodyPr>
            <a:normAutofit/>
          </a:bodyPr>
          <a:lstStyle/>
          <a:p>
            <a:r>
              <a:rPr lang="en-US" sz="3200" dirty="0">
                <a:solidFill>
                  <a:srgbClr val="103C63"/>
                </a:solidFill>
                <a:latin typeface="Roboto" panose="02000000000000000000" pitchFamily="2" charset="0"/>
                <a:ea typeface="Roboto" panose="02000000000000000000" pitchFamily="2" charset="0"/>
              </a:rPr>
              <a:t>Population</a:t>
            </a:r>
          </a:p>
        </p:txBody>
      </p:sp>
      <p:sp>
        <p:nvSpPr>
          <p:cNvPr id="3" name="Content Placeholder 2">
            <a:extLst>
              <a:ext uri="{FF2B5EF4-FFF2-40B4-BE49-F238E27FC236}">
                <a16:creationId xmlns="" xmlns:a16="http://schemas.microsoft.com/office/drawing/2014/main" id="{6E377BEC-2FE9-E995-7A24-4D0A31DEA388}"/>
              </a:ext>
            </a:extLst>
          </p:cNvPr>
          <p:cNvSpPr>
            <a:spLocks noGrp="1"/>
          </p:cNvSpPr>
          <p:nvPr>
            <p:ph sz="half" idx="2"/>
          </p:nvPr>
        </p:nvSpPr>
        <p:spPr/>
        <p:txBody>
          <a:bodyPr>
            <a:normAutofit fontScale="92500" lnSpcReduction="10000"/>
          </a:bodyPr>
          <a:lstStyle/>
          <a:p>
            <a:pPr marL="0" indent="0">
              <a:buNone/>
            </a:pPr>
            <a:r>
              <a:rPr lang="en-US" dirty="0">
                <a:latin typeface="Roboto" panose="02000000000000000000" pitchFamily="2" charset="0"/>
                <a:ea typeface="Roboto" panose="02000000000000000000" pitchFamily="2" charset="0"/>
              </a:rPr>
              <a:t>All measurements of a specified group</a:t>
            </a:r>
          </a:p>
          <a:p>
            <a:pPr marL="0" indent="0">
              <a:buNone/>
            </a:pPr>
            <a:endParaRPr lang="en-US" dirty="0">
              <a:latin typeface="Roboto" panose="02000000000000000000" pitchFamily="2" charset="0"/>
              <a:ea typeface="Roboto" panose="02000000000000000000" pitchFamily="2" charset="0"/>
            </a:endParaRPr>
          </a:p>
          <a:p>
            <a:pPr marL="9525" indent="0">
              <a:buNone/>
            </a:pPr>
            <a:r>
              <a:rPr lang="en-US" sz="2400" dirty="0">
                <a:latin typeface="Roboto" panose="02000000000000000000" pitchFamily="2" charset="0"/>
                <a:ea typeface="Roboto" panose="02000000000000000000" pitchFamily="2" charset="0"/>
              </a:rPr>
              <a:t>e.g., </a:t>
            </a:r>
            <a:r>
              <a:rPr lang="en-US" sz="2400" b="1" dirty="0">
                <a:latin typeface="Roboto" panose="02000000000000000000" pitchFamily="2" charset="0"/>
                <a:ea typeface="Roboto" panose="02000000000000000000" pitchFamily="2" charset="0"/>
              </a:rPr>
              <a:t>all</a:t>
            </a:r>
            <a:r>
              <a:rPr lang="en-US" sz="2400" b="1" dirty="0">
                <a:solidFill>
                  <a:srgbClr val="103C63"/>
                </a:solidFill>
                <a:latin typeface="Roboto" panose="02000000000000000000" pitchFamily="2" charset="0"/>
                <a:ea typeface="Roboto" panose="02000000000000000000" pitchFamily="2" charset="0"/>
              </a:rPr>
              <a:t> </a:t>
            </a:r>
            <a:r>
              <a:rPr lang="en-US" sz="2400" dirty="0">
                <a:latin typeface="Roboto" panose="02000000000000000000" pitchFamily="2" charset="0"/>
                <a:ea typeface="Roboto" panose="02000000000000000000" pitchFamily="2" charset="0"/>
              </a:rPr>
              <a:t>first-grade students in the United States</a:t>
            </a:r>
          </a:p>
          <a:p>
            <a:pPr marL="9525" indent="0">
              <a:buNone/>
            </a:pPr>
            <a:endParaRPr lang="en-US" sz="2400" b="1" dirty="0">
              <a:effectLst/>
              <a:latin typeface="Roboto" panose="02000000000000000000" pitchFamily="2" charset="0"/>
              <a:ea typeface="Roboto" panose="02000000000000000000" pitchFamily="2" charset="0"/>
            </a:endParaRPr>
          </a:p>
          <a:p>
            <a:pPr marL="9525" indent="0">
              <a:buNone/>
            </a:pPr>
            <a:r>
              <a:rPr lang="en-US" sz="2400" dirty="0">
                <a:latin typeface="Roboto" panose="02000000000000000000" pitchFamily="2" charset="0"/>
                <a:ea typeface="Roboto" panose="02000000000000000000" pitchFamily="2" charset="0"/>
              </a:rPr>
              <a:t>Populations are who researchers are ultimately trying to learn about, but they are often impractical or impossible to measure.</a:t>
            </a:r>
            <a:endParaRPr lang="en-US" sz="2400" dirty="0">
              <a:effectLst/>
              <a:latin typeface="Roboto" panose="02000000000000000000" pitchFamily="2" charset="0"/>
              <a:ea typeface="Roboto" panose="02000000000000000000" pitchFamily="2" charset="0"/>
            </a:endParaRPr>
          </a:p>
          <a:p>
            <a:pPr marL="0" indent="0">
              <a:buNone/>
            </a:pPr>
            <a:endParaRPr lang="en-US" sz="2400" dirty="0">
              <a:latin typeface="Roboto" panose="02000000000000000000" pitchFamily="2" charset="0"/>
              <a:ea typeface="Roboto" panose="02000000000000000000" pitchFamily="2" charset="0"/>
            </a:endParaRPr>
          </a:p>
          <a:p>
            <a:pPr marL="0" indent="0">
              <a:buNone/>
            </a:pPr>
            <a:endParaRPr lang="en-US" sz="2400" dirty="0">
              <a:latin typeface="Roboto" panose="02000000000000000000" pitchFamily="2" charset="0"/>
              <a:ea typeface="Roboto" panose="02000000000000000000" pitchFamily="2" charset="0"/>
            </a:endParaRPr>
          </a:p>
        </p:txBody>
      </p:sp>
      <p:sp>
        <p:nvSpPr>
          <p:cNvPr id="5" name="Text Placeholder 4">
            <a:extLst>
              <a:ext uri="{FF2B5EF4-FFF2-40B4-BE49-F238E27FC236}">
                <a16:creationId xmlns="" xmlns:a16="http://schemas.microsoft.com/office/drawing/2014/main" id="{8BEAFC19-93CF-E732-0053-23C970F88BE1}"/>
              </a:ext>
            </a:extLst>
          </p:cNvPr>
          <p:cNvSpPr>
            <a:spLocks noGrp="1"/>
          </p:cNvSpPr>
          <p:nvPr>
            <p:ph type="body" sz="quarter" idx="3"/>
          </p:nvPr>
        </p:nvSpPr>
        <p:spPr/>
        <p:txBody>
          <a:bodyPr>
            <a:normAutofit/>
          </a:bodyPr>
          <a:lstStyle/>
          <a:p>
            <a:r>
              <a:rPr lang="en-US" sz="3200" dirty="0">
                <a:solidFill>
                  <a:srgbClr val="103C63"/>
                </a:solidFill>
                <a:latin typeface="Roboto" panose="02000000000000000000" pitchFamily="2" charset="0"/>
                <a:ea typeface="Roboto" panose="02000000000000000000" pitchFamily="2" charset="0"/>
              </a:rPr>
              <a:t>Sample</a:t>
            </a:r>
          </a:p>
        </p:txBody>
      </p:sp>
      <p:sp>
        <p:nvSpPr>
          <p:cNvPr id="7" name="Content Placeholder 6">
            <a:extLst>
              <a:ext uri="{FF2B5EF4-FFF2-40B4-BE49-F238E27FC236}">
                <a16:creationId xmlns="" xmlns:a16="http://schemas.microsoft.com/office/drawing/2014/main" id="{C9F63EF7-D36D-55E5-F467-98BCCE3F2EDF}"/>
              </a:ext>
            </a:extLst>
          </p:cNvPr>
          <p:cNvSpPr>
            <a:spLocks noGrp="1"/>
          </p:cNvSpPr>
          <p:nvPr>
            <p:ph sz="quarter" idx="4"/>
          </p:nvPr>
        </p:nvSpPr>
        <p:spPr/>
        <p:txBody>
          <a:bodyPr>
            <a:normAutofit lnSpcReduction="10000"/>
          </a:bodyPr>
          <a:lstStyle/>
          <a:p>
            <a:pPr marL="0" indent="0">
              <a:buNone/>
            </a:pPr>
            <a:r>
              <a:rPr lang="en-US">
                <a:latin typeface="Roboto" panose="02000000000000000000" pitchFamily="2" charset="0"/>
                <a:ea typeface="Roboto" panose="02000000000000000000" pitchFamily="2" charset="0"/>
              </a:rPr>
              <a:t>Measurements of a subset of a population</a:t>
            </a:r>
          </a:p>
          <a:p>
            <a:pPr marL="0" indent="0">
              <a:buNone/>
            </a:pPr>
            <a:endParaRPr lang="en-US">
              <a:latin typeface="Roboto" panose="02000000000000000000" pitchFamily="2" charset="0"/>
              <a:ea typeface="Roboto" panose="02000000000000000000" pitchFamily="2" charset="0"/>
            </a:endParaRPr>
          </a:p>
          <a:p>
            <a:pPr marL="0" indent="0">
              <a:buNone/>
            </a:pPr>
            <a:r>
              <a:rPr lang="en-US" sz="2400">
                <a:latin typeface="Roboto" panose="02000000000000000000" pitchFamily="2" charset="0"/>
                <a:ea typeface="Roboto" panose="02000000000000000000" pitchFamily="2" charset="0"/>
              </a:rPr>
              <a:t>e.g., </a:t>
            </a:r>
            <a:r>
              <a:rPr lang="en-US" sz="2400" b="1">
                <a:latin typeface="Roboto" panose="02000000000000000000" pitchFamily="2" charset="0"/>
                <a:ea typeface="Roboto" panose="02000000000000000000" pitchFamily="2" charset="0"/>
              </a:rPr>
              <a:t>50</a:t>
            </a:r>
            <a:r>
              <a:rPr lang="en-US" sz="2400" b="1">
                <a:solidFill>
                  <a:srgbClr val="103C63"/>
                </a:solidFill>
                <a:latin typeface="Roboto" panose="02000000000000000000" pitchFamily="2" charset="0"/>
                <a:ea typeface="Roboto" panose="02000000000000000000" pitchFamily="2" charset="0"/>
              </a:rPr>
              <a:t> </a:t>
            </a:r>
            <a:r>
              <a:rPr lang="en-US" sz="2400">
                <a:latin typeface="Roboto" panose="02000000000000000000" pitchFamily="2" charset="0"/>
                <a:ea typeface="Roboto" panose="02000000000000000000" pitchFamily="2" charset="0"/>
              </a:rPr>
              <a:t>first-grade students in the United States</a:t>
            </a:r>
          </a:p>
          <a:p>
            <a:pPr marL="0" indent="0">
              <a:buNone/>
            </a:pPr>
            <a:endParaRPr lang="en-US" sz="2400" b="1">
              <a:effectLst/>
              <a:latin typeface="Roboto" panose="02000000000000000000" pitchFamily="2" charset="0"/>
              <a:ea typeface="Roboto" panose="02000000000000000000" pitchFamily="2" charset="0"/>
            </a:endParaRPr>
          </a:p>
          <a:p>
            <a:pPr marL="0" indent="0">
              <a:buNone/>
            </a:pPr>
            <a:r>
              <a:rPr lang="en-US" sz="2400">
                <a:effectLst/>
                <a:latin typeface="Roboto" panose="02000000000000000000" pitchFamily="2" charset="0"/>
                <a:ea typeface="Roboto" panose="02000000000000000000" pitchFamily="2" charset="0"/>
              </a:rPr>
              <a:t>Samples are what we rely on when we can’t assess the full population of interest.</a:t>
            </a:r>
          </a:p>
        </p:txBody>
      </p:sp>
      <p:grpSp>
        <p:nvGrpSpPr>
          <p:cNvPr id="11" name="Group 10" title="Page 6">
            <a:extLst>
              <a:ext uri="{FF2B5EF4-FFF2-40B4-BE49-F238E27FC236}">
                <a16:creationId xmlns="" xmlns:a16="http://schemas.microsoft.com/office/drawing/2014/main" id="{98E30B3A-F5C7-B100-9B9B-C86414113FE9}"/>
              </a:ext>
            </a:extLst>
          </p:cNvPr>
          <p:cNvGrpSpPr/>
          <p:nvPr/>
        </p:nvGrpSpPr>
        <p:grpSpPr>
          <a:xfrm>
            <a:off x="11565404" y="6113574"/>
            <a:ext cx="626596" cy="744426"/>
            <a:chOff x="11565403" y="5993216"/>
            <a:chExt cx="626596" cy="744426"/>
          </a:xfrm>
        </p:grpSpPr>
        <p:pic>
          <p:nvPicPr>
            <p:cNvPr id="12" name="Picture 11" descr="Decorative">
              <a:extLst>
                <a:ext uri="{FF2B5EF4-FFF2-40B4-BE49-F238E27FC236}">
                  <a16:creationId xmlns="" xmlns:a16="http://schemas.microsoft.com/office/drawing/2014/main" id="{F74E0FED-AABE-D110-186D-0025FAAB104C}"/>
                </a:ext>
              </a:extLst>
            </p:cNvPr>
            <p:cNvPicPr>
              <a:picLocks noChangeAspect="1"/>
            </p:cNvPicPr>
            <p:nvPr/>
          </p:nvPicPr>
          <p:blipFill>
            <a:blip r:embed="rId2"/>
            <a:stretch>
              <a:fillRect/>
            </a:stretch>
          </p:blipFill>
          <p:spPr>
            <a:xfrm>
              <a:off x="11565406" y="5993216"/>
              <a:ext cx="626593" cy="744426"/>
            </a:xfrm>
            <a:prstGeom prst="rect">
              <a:avLst/>
            </a:prstGeom>
          </p:spPr>
        </p:pic>
        <p:pic>
          <p:nvPicPr>
            <p:cNvPr id="13" name="Graphic 12" descr="Open book outline">
              <a:extLst>
                <a:ext uri="{FF2B5EF4-FFF2-40B4-BE49-F238E27FC236}">
                  <a16:creationId xmlns="" xmlns:a16="http://schemas.microsoft.com/office/drawing/2014/main" id="{B585E812-DE23-C125-6A71-507C2D749CF6}"/>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11585099" y="5995823"/>
              <a:ext cx="587205" cy="587205"/>
            </a:xfrm>
            <a:prstGeom prst="rect">
              <a:avLst/>
            </a:prstGeom>
          </p:spPr>
        </p:pic>
        <p:sp>
          <p:nvSpPr>
            <p:cNvPr id="17" name="TextBox 16">
              <a:extLst>
                <a:ext uri="{FF2B5EF4-FFF2-40B4-BE49-F238E27FC236}">
                  <a16:creationId xmlns="" xmlns:a16="http://schemas.microsoft.com/office/drawing/2014/main" id="{D7EA205D-689A-B85C-8C57-E40B366CFEA5}"/>
                </a:ext>
              </a:extLst>
            </p:cNvPr>
            <p:cNvSpPr txBox="1"/>
            <p:nvPr/>
          </p:nvSpPr>
          <p:spPr>
            <a:xfrm>
              <a:off x="11565403" y="6491421"/>
              <a:ext cx="626595" cy="246221"/>
            </a:xfrm>
            <a:prstGeom prst="rect">
              <a:avLst/>
            </a:prstGeom>
            <a:noFill/>
          </p:spPr>
          <p:txBody>
            <a:bodyPr wrap="square" rtlCol="0">
              <a:spAutoFit/>
            </a:bodyPr>
            <a:lstStyle/>
            <a:p>
              <a:pPr algn="ctr"/>
              <a:r>
                <a:rPr lang="en-US" sz="1000">
                  <a:solidFill>
                    <a:schemeClr val="bg1"/>
                  </a:solidFill>
                  <a:latin typeface="Roboto" panose="02000000000000000000" pitchFamily="2" charset="0"/>
                  <a:ea typeface="Roboto" panose="02000000000000000000" pitchFamily="2" charset="0"/>
                </a:rPr>
                <a:t>6</a:t>
              </a:r>
            </a:p>
          </p:txBody>
        </p:sp>
      </p:grpSp>
      <p:cxnSp>
        <p:nvCxnSpPr>
          <p:cNvPr id="9" name="Straight Connector 8" descr="Decorative">
            <a:extLst>
              <a:ext uri="{FF2B5EF4-FFF2-40B4-BE49-F238E27FC236}">
                <a16:creationId xmlns="" xmlns:a16="http://schemas.microsoft.com/office/drawing/2014/main" id="{4F3A628C-57BF-5690-0742-CC075CD23E05}"/>
              </a:ext>
            </a:extLst>
          </p:cNvPr>
          <p:cNvCxnSpPr/>
          <p:nvPr/>
        </p:nvCxnSpPr>
        <p:spPr>
          <a:xfrm>
            <a:off x="5997575" y="1690688"/>
            <a:ext cx="0" cy="4654193"/>
          </a:xfrm>
          <a:prstGeom prst="line">
            <a:avLst/>
          </a:prstGeom>
          <a:ln w="38100">
            <a:solidFill>
              <a:srgbClr val="103C6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75300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
                                            <p:txEl>
                                              <p:pRg st="0" end="0"/>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7">
                                            <p:txEl>
                                              <p:pRg st="2" end="2"/>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3" grpId="0" build="p"/>
      <p:bldP spid="5" grpId="0" build="p"/>
      <p:bldP spid="7" grpId="0" build="p"/>
    </p:bld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9EFBBAA-5CCB-A6F9-F027-606A195EA560}"/>
              </a:ext>
            </a:extLst>
          </p:cNvPr>
          <p:cNvSpPr>
            <a:spLocks noGrp="1"/>
          </p:cNvSpPr>
          <p:nvPr>
            <p:ph type="title"/>
          </p:nvPr>
        </p:nvSpPr>
        <p:spPr>
          <a:xfrm>
            <a:off x="1363101" y="365125"/>
            <a:ext cx="10515600" cy="1325563"/>
          </a:xfrm>
        </p:spPr>
        <p:txBody>
          <a:bodyPr/>
          <a:lstStyle/>
          <a:p>
            <a:pPr algn="r"/>
            <a:r>
              <a:rPr lang="en-US" b="1" dirty="0">
                <a:solidFill>
                  <a:srgbClr val="103C63"/>
                </a:solidFill>
                <a:latin typeface="Roboto" panose="02000000000000000000" pitchFamily="2" charset="0"/>
                <a:ea typeface="Roboto" panose="02000000000000000000" pitchFamily="2" charset="0"/>
              </a:rPr>
              <a:t>Null hypothesis significance testing</a:t>
            </a:r>
          </a:p>
        </p:txBody>
      </p:sp>
      <p:sp>
        <p:nvSpPr>
          <p:cNvPr id="3" name="Content Placeholder 2">
            <a:extLst>
              <a:ext uri="{FF2B5EF4-FFF2-40B4-BE49-F238E27FC236}">
                <a16:creationId xmlns="" xmlns:a16="http://schemas.microsoft.com/office/drawing/2014/main" id="{6E377BEC-2FE9-E995-7A24-4D0A31DEA388}"/>
              </a:ext>
            </a:extLst>
          </p:cNvPr>
          <p:cNvSpPr>
            <a:spLocks noGrp="1"/>
          </p:cNvSpPr>
          <p:nvPr>
            <p:ph idx="1"/>
          </p:nvPr>
        </p:nvSpPr>
        <p:spPr>
          <a:xfrm>
            <a:off x="838199" y="1825625"/>
            <a:ext cx="10515601" cy="4667250"/>
          </a:xfrm>
        </p:spPr>
        <p:txBody>
          <a:bodyPr>
            <a:normAutofit/>
          </a:bodyPr>
          <a:lstStyle/>
          <a:p>
            <a:pPr marL="0" indent="0">
              <a:buNone/>
            </a:pPr>
            <a:r>
              <a:rPr lang="en-US" dirty="0">
                <a:effectLst/>
                <a:latin typeface="Roboto" panose="02000000000000000000" pitchFamily="2" charset="0"/>
                <a:ea typeface="Roboto" panose="02000000000000000000" pitchFamily="2" charset="0"/>
              </a:rPr>
              <a:t>Null hypothesis significance testing (NHST) is an inferential statistics technique that draws yes/no conclusions about research questions based on probability:</a:t>
            </a:r>
          </a:p>
          <a:p>
            <a:pPr marL="0" indent="0" algn="ctr">
              <a:buNone/>
            </a:pPr>
            <a:endParaRPr lang="en-US" sz="2400" i="1" dirty="0">
              <a:latin typeface="Roboto" panose="02000000000000000000" pitchFamily="2" charset="0"/>
              <a:ea typeface="Roboto" panose="02000000000000000000" pitchFamily="2" charset="0"/>
            </a:endParaRPr>
          </a:p>
          <a:p>
            <a:pPr marL="0" indent="0" algn="ctr">
              <a:buNone/>
            </a:pPr>
            <a:r>
              <a:rPr lang="en-US" sz="2400" i="1" dirty="0">
                <a:latin typeface="Roboto" panose="02000000000000000000" pitchFamily="2" charset="0"/>
                <a:ea typeface="Roboto" panose="02000000000000000000" pitchFamily="2" charset="0"/>
              </a:rPr>
              <a:t>Yes, there seems to be an effect present</a:t>
            </a:r>
          </a:p>
          <a:p>
            <a:pPr marL="0" indent="0" algn="ctr">
              <a:buNone/>
            </a:pPr>
            <a:r>
              <a:rPr lang="en-US" sz="2400" dirty="0">
                <a:latin typeface="Roboto" panose="02000000000000000000" pitchFamily="2" charset="0"/>
                <a:ea typeface="Roboto" panose="02000000000000000000" pitchFamily="2" charset="0"/>
              </a:rPr>
              <a:t>OR</a:t>
            </a:r>
          </a:p>
          <a:p>
            <a:pPr marL="0" indent="0" algn="ctr">
              <a:buNone/>
            </a:pPr>
            <a:r>
              <a:rPr lang="en-US" sz="2400" i="1" dirty="0">
                <a:latin typeface="Roboto" panose="02000000000000000000" pitchFamily="2" charset="0"/>
                <a:ea typeface="Roboto" panose="02000000000000000000" pitchFamily="2" charset="0"/>
              </a:rPr>
              <a:t>No, there does not seem to be an effect present</a:t>
            </a:r>
          </a:p>
          <a:p>
            <a:pPr marL="0" indent="0" algn="ctr">
              <a:buNone/>
            </a:pPr>
            <a:endParaRPr lang="en-US" sz="2400" i="1" dirty="0">
              <a:latin typeface="Roboto" panose="02000000000000000000" pitchFamily="2" charset="0"/>
              <a:ea typeface="Roboto" panose="02000000000000000000" pitchFamily="2" charset="0"/>
            </a:endParaRPr>
          </a:p>
          <a:p>
            <a:pPr marL="0" indent="0">
              <a:buNone/>
            </a:pPr>
            <a:r>
              <a:rPr lang="en-US" sz="2400" dirty="0">
                <a:latin typeface="Roboto" panose="02000000000000000000" pitchFamily="2" charset="0"/>
                <a:ea typeface="Roboto" panose="02000000000000000000" pitchFamily="2" charset="0"/>
              </a:rPr>
              <a:t>Throughout Chapters 9-15, you will learn to apply this process to different types of research designs.</a:t>
            </a:r>
          </a:p>
          <a:p>
            <a:pPr marL="457200" indent="-457200">
              <a:buFont typeface="+mj-lt"/>
              <a:buAutoNum type="arabicPeriod"/>
            </a:pPr>
            <a:endParaRPr lang="en-US" sz="2400" dirty="0">
              <a:latin typeface="Roboto" panose="02000000000000000000" pitchFamily="2" charset="0"/>
              <a:ea typeface="Roboto" panose="02000000000000000000" pitchFamily="2" charset="0"/>
            </a:endParaRPr>
          </a:p>
        </p:txBody>
      </p:sp>
      <p:grpSp>
        <p:nvGrpSpPr>
          <p:cNvPr id="11" name="Group 10" title="Page 7">
            <a:extLst>
              <a:ext uri="{FF2B5EF4-FFF2-40B4-BE49-F238E27FC236}">
                <a16:creationId xmlns="" xmlns:a16="http://schemas.microsoft.com/office/drawing/2014/main" id="{98E30B3A-F5C7-B100-9B9B-C86414113FE9}"/>
              </a:ext>
            </a:extLst>
          </p:cNvPr>
          <p:cNvGrpSpPr/>
          <p:nvPr/>
        </p:nvGrpSpPr>
        <p:grpSpPr>
          <a:xfrm>
            <a:off x="11565404" y="6113574"/>
            <a:ext cx="626596" cy="744426"/>
            <a:chOff x="11565403" y="5993216"/>
            <a:chExt cx="626596" cy="744426"/>
          </a:xfrm>
        </p:grpSpPr>
        <p:pic>
          <p:nvPicPr>
            <p:cNvPr id="12" name="Picture 11" descr="Decorative">
              <a:extLst>
                <a:ext uri="{FF2B5EF4-FFF2-40B4-BE49-F238E27FC236}">
                  <a16:creationId xmlns="" xmlns:a16="http://schemas.microsoft.com/office/drawing/2014/main" id="{F74E0FED-AABE-D110-186D-0025FAAB104C}"/>
                </a:ext>
              </a:extLst>
            </p:cNvPr>
            <p:cNvPicPr>
              <a:picLocks noChangeAspect="1"/>
            </p:cNvPicPr>
            <p:nvPr/>
          </p:nvPicPr>
          <p:blipFill>
            <a:blip r:embed="rId2"/>
            <a:stretch>
              <a:fillRect/>
            </a:stretch>
          </p:blipFill>
          <p:spPr>
            <a:xfrm>
              <a:off x="11565406" y="5993216"/>
              <a:ext cx="626593" cy="744426"/>
            </a:xfrm>
            <a:prstGeom prst="rect">
              <a:avLst/>
            </a:prstGeom>
          </p:spPr>
        </p:pic>
        <p:pic>
          <p:nvPicPr>
            <p:cNvPr id="13" name="Graphic 12" descr="Open book outline">
              <a:extLst>
                <a:ext uri="{FF2B5EF4-FFF2-40B4-BE49-F238E27FC236}">
                  <a16:creationId xmlns="" xmlns:a16="http://schemas.microsoft.com/office/drawing/2014/main" id="{B585E812-DE23-C125-6A71-507C2D749CF6}"/>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11585099" y="5995823"/>
              <a:ext cx="587205" cy="587205"/>
            </a:xfrm>
            <a:prstGeom prst="rect">
              <a:avLst/>
            </a:prstGeom>
          </p:spPr>
        </p:pic>
        <p:sp>
          <p:nvSpPr>
            <p:cNvPr id="17" name="TextBox 16">
              <a:extLst>
                <a:ext uri="{FF2B5EF4-FFF2-40B4-BE49-F238E27FC236}">
                  <a16:creationId xmlns="" xmlns:a16="http://schemas.microsoft.com/office/drawing/2014/main" id="{D7EA205D-689A-B85C-8C57-E40B366CFEA5}"/>
                </a:ext>
              </a:extLst>
            </p:cNvPr>
            <p:cNvSpPr txBox="1"/>
            <p:nvPr/>
          </p:nvSpPr>
          <p:spPr>
            <a:xfrm>
              <a:off x="11565403" y="6491421"/>
              <a:ext cx="626595" cy="246221"/>
            </a:xfrm>
            <a:prstGeom prst="rect">
              <a:avLst/>
            </a:prstGeom>
            <a:noFill/>
          </p:spPr>
          <p:txBody>
            <a:bodyPr wrap="square" rtlCol="0">
              <a:spAutoFit/>
            </a:bodyPr>
            <a:lstStyle/>
            <a:p>
              <a:pPr algn="ctr"/>
              <a:r>
                <a:rPr lang="en-US" sz="1000">
                  <a:solidFill>
                    <a:schemeClr val="bg1"/>
                  </a:solidFill>
                  <a:latin typeface="Roboto" panose="02000000000000000000" pitchFamily="2" charset="0"/>
                  <a:ea typeface="Roboto" panose="02000000000000000000" pitchFamily="2" charset="0"/>
                </a:rPr>
                <a:t>7</a:t>
              </a:r>
            </a:p>
          </p:txBody>
        </p:sp>
      </p:grpSp>
      <p:pic>
        <p:nvPicPr>
          <p:cNvPr id="4" name="Picture 3" descr="An image of the sun rising over a mountain range, labeled On the Horizon. This will be used to preview future material in the textbook and lectures.">
            <a:extLst>
              <a:ext uri="{FF2B5EF4-FFF2-40B4-BE49-F238E27FC236}">
                <a16:creationId xmlns="" xmlns:a16="http://schemas.microsoft.com/office/drawing/2014/main" id="{FB41E042-E4B5-7FE2-7B4F-7B32C0B8696F}"/>
              </a:ext>
            </a:extLst>
          </p:cNvPr>
          <p:cNvPicPr>
            <a:picLocks noChangeAspect="1"/>
          </p:cNvPicPr>
          <p:nvPr/>
        </p:nvPicPr>
        <p:blipFill>
          <a:blip r:embed="rId5"/>
          <a:stretch>
            <a:fillRect/>
          </a:stretch>
        </p:blipFill>
        <p:spPr>
          <a:xfrm>
            <a:off x="231525" y="230188"/>
            <a:ext cx="1968500" cy="1244600"/>
          </a:xfrm>
          <a:prstGeom prst="rect">
            <a:avLst/>
          </a:prstGeom>
        </p:spPr>
      </p:pic>
    </p:spTree>
    <p:extLst>
      <p:ext uri="{BB962C8B-B14F-4D97-AF65-F5344CB8AC3E}">
        <p14:creationId xmlns:p14="http://schemas.microsoft.com/office/powerpoint/2010/main" val="34851728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9EFBBAA-5CCB-A6F9-F027-606A195EA560}"/>
              </a:ext>
            </a:extLst>
          </p:cNvPr>
          <p:cNvSpPr>
            <a:spLocks noGrp="1"/>
          </p:cNvSpPr>
          <p:nvPr>
            <p:ph type="title"/>
          </p:nvPr>
        </p:nvSpPr>
        <p:spPr/>
        <p:txBody>
          <a:bodyPr/>
          <a:lstStyle/>
          <a:p>
            <a:r>
              <a:rPr lang="en-US" b="1">
                <a:solidFill>
                  <a:srgbClr val="103C63"/>
                </a:solidFill>
                <a:latin typeface="Roboto" panose="02000000000000000000" pitchFamily="2" charset="0"/>
                <a:ea typeface="Roboto" panose="02000000000000000000" pitchFamily="2" charset="0"/>
              </a:rPr>
              <a:t>Some additional terminology</a:t>
            </a:r>
          </a:p>
        </p:txBody>
      </p:sp>
      <p:sp>
        <p:nvSpPr>
          <p:cNvPr id="4" name="Text Placeholder 3">
            <a:extLst>
              <a:ext uri="{FF2B5EF4-FFF2-40B4-BE49-F238E27FC236}">
                <a16:creationId xmlns="" xmlns:a16="http://schemas.microsoft.com/office/drawing/2014/main" id="{30D26F9B-1267-5EDD-4631-8E883620A9F3}"/>
              </a:ext>
            </a:extLst>
          </p:cNvPr>
          <p:cNvSpPr>
            <a:spLocks noGrp="1"/>
          </p:cNvSpPr>
          <p:nvPr>
            <p:ph type="body" idx="1"/>
          </p:nvPr>
        </p:nvSpPr>
        <p:spPr/>
        <p:txBody>
          <a:bodyPr/>
          <a:lstStyle/>
          <a:p>
            <a:r>
              <a:rPr lang="en-US" sz="3200" dirty="0">
                <a:solidFill>
                  <a:srgbClr val="103C63"/>
                </a:solidFill>
                <a:latin typeface="Roboto" panose="02000000000000000000" pitchFamily="2" charset="0"/>
                <a:ea typeface="Roboto" panose="02000000000000000000" pitchFamily="2" charset="0"/>
              </a:rPr>
              <a:t>Parameter</a:t>
            </a:r>
            <a:endParaRPr lang="en-US" dirty="0">
              <a:solidFill>
                <a:srgbClr val="103C63"/>
              </a:solidFill>
              <a:latin typeface="Roboto" panose="02000000000000000000" pitchFamily="2" charset="0"/>
              <a:ea typeface="Roboto" panose="02000000000000000000" pitchFamily="2" charset="0"/>
            </a:endParaRPr>
          </a:p>
        </p:txBody>
      </p:sp>
      <p:sp>
        <p:nvSpPr>
          <p:cNvPr id="5" name="Content Placeholder 4">
            <a:extLst>
              <a:ext uri="{FF2B5EF4-FFF2-40B4-BE49-F238E27FC236}">
                <a16:creationId xmlns="" xmlns:a16="http://schemas.microsoft.com/office/drawing/2014/main" id="{1CEB9834-BE6A-5387-BDB7-B7D7A8CF29EF}"/>
              </a:ext>
            </a:extLst>
          </p:cNvPr>
          <p:cNvSpPr>
            <a:spLocks noGrp="1"/>
          </p:cNvSpPr>
          <p:nvPr>
            <p:ph sz="half" idx="2"/>
          </p:nvPr>
        </p:nvSpPr>
        <p:spPr/>
        <p:txBody>
          <a:bodyPr>
            <a:normAutofit/>
          </a:bodyPr>
          <a:lstStyle/>
          <a:p>
            <a:pPr marL="0" indent="0">
              <a:buNone/>
            </a:pPr>
            <a:r>
              <a:rPr lang="en-US" dirty="0">
                <a:latin typeface="Roboto" panose="02000000000000000000" pitchFamily="2" charset="0"/>
                <a:ea typeface="Roboto" panose="02000000000000000000" pitchFamily="2" charset="0"/>
              </a:rPr>
              <a:t>Numerical or nominal characteristic of a </a:t>
            </a:r>
            <a:r>
              <a:rPr lang="en-US" b="1" dirty="0">
                <a:latin typeface="Roboto" panose="02000000000000000000" pitchFamily="2" charset="0"/>
                <a:ea typeface="Roboto" panose="02000000000000000000" pitchFamily="2" charset="0"/>
              </a:rPr>
              <a:t>population</a:t>
            </a:r>
          </a:p>
          <a:p>
            <a:pPr marL="0" indent="0">
              <a:buNone/>
            </a:pPr>
            <a:endParaRPr lang="en-US" dirty="0">
              <a:latin typeface="Roboto" panose="02000000000000000000" pitchFamily="2" charset="0"/>
              <a:ea typeface="Roboto" panose="02000000000000000000" pitchFamily="2" charset="0"/>
            </a:endParaRPr>
          </a:p>
          <a:p>
            <a:pPr marL="0" indent="0">
              <a:buNone/>
            </a:pPr>
            <a:r>
              <a:rPr lang="en-US" sz="2200" dirty="0">
                <a:latin typeface="Roboto" panose="02000000000000000000" pitchFamily="2" charset="0"/>
                <a:ea typeface="Roboto" panose="02000000000000000000" pitchFamily="2" charset="0"/>
              </a:rPr>
              <a:t>e.g., mean reading readiness score of </a:t>
            </a:r>
            <a:r>
              <a:rPr lang="en-US" sz="2200" b="1" dirty="0">
                <a:latin typeface="Roboto" panose="02000000000000000000" pitchFamily="2" charset="0"/>
                <a:ea typeface="Roboto" panose="02000000000000000000" pitchFamily="2" charset="0"/>
              </a:rPr>
              <a:t>all</a:t>
            </a:r>
            <a:r>
              <a:rPr lang="en-US" sz="2200" dirty="0">
                <a:latin typeface="Roboto" panose="02000000000000000000" pitchFamily="2" charset="0"/>
                <a:ea typeface="Roboto" panose="02000000000000000000" pitchFamily="2" charset="0"/>
              </a:rPr>
              <a:t> first-grade students in the United States</a:t>
            </a:r>
          </a:p>
          <a:p>
            <a:pPr marL="0" indent="0">
              <a:buNone/>
            </a:pPr>
            <a:endParaRPr lang="en-US" sz="2200" dirty="0">
              <a:latin typeface="Roboto" panose="02000000000000000000" pitchFamily="2" charset="0"/>
              <a:ea typeface="Roboto" panose="02000000000000000000" pitchFamily="2" charset="0"/>
            </a:endParaRPr>
          </a:p>
          <a:p>
            <a:pPr marL="0" indent="0">
              <a:buNone/>
            </a:pPr>
            <a:r>
              <a:rPr lang="en-US" sz="2200" dirty="0">
                <a:latin typeface="Roboto" panose="02000000000000000000" pitchFamily="2" charset="0"/>
                <a:ea typeface="Roboto" panose="02000000000000000000" pitchFamily="2" charset="0"/>
              </a:rPr>
              <a:t>Parameters only change if the population changes</a:t>
            </a:r>
          </a:p>
        </p:txBody>
      </p:sp>
      <p:sp>
        <p:nvSpPr>
          <p:cNvPr id="7" name="Text Placeholder 6">
            <a:extLst>
              <a:ext uri="{FF2B5EF4-FFF2-40B4-BE49-F238E27FC236}">
                <a16:creationId xmlns="" xmlns:a16="http://schemas.microsoft.com/office/drawing/2014/main" id="{0D93F135-0A63-8E1D-5FCD-20CA0B1883E4}"/>
              </a:ext>
            </a:extLst>
          </p:cNvPr>
          <p:cNvSpPr>
            <a:spLocks noGrp="1"/>
          </p:cNvSpPr>
          <p:nvPr>
            <p:ph type="body" sz="quarter" idx="3"/>
          </p:nvPr>
        </p:nvSpPr>
        <p:spPr/>
        <p:txBody>
          <a:bodyPr/>
          <a:lstStyle/>
          <a:p>
            <a:r>
              <a:rPr lang="en-US" sz="3200" dirty="0">
                <a:solidFill>
                  <a:srgbClr val="103C63"/>
                </a:solidFill>
                <a:latin typeface="Roboto" panose="02000000000000000000" pitchFamily="2" charset="0"/>
                <a:ea typeface="Roboto" panose="02000000000000000000" pitchFamily="2" charset="0"/>
              </a:rPr>
              <a:t>Statistic</a:t>
            </a:r>
            <a:endParaRPr lang="en-US" dirty="0">
              <a:solidFill>
                <a:srgbClr val="103C63"/>
              </a:solidFill>
              <a:latin typeface="Roboto" panose="02000000000000000000" pitchFamily="2" charset="0"/>
              <a:ea typeface="Roboto" panose="02000000000000000000" pitchFamily="2" charset="0"/>
            </a:endParaRPr>
          </a:p>
        </p:txBody>
      </p:sp>
      <p:sp>
        <p:nvSpPr>
          <p:cNvPr id="8" name="Content Placeholder 7">
            <a:extLst>
              <a:ext uri="{FF2B5EF4-FFF2-40B4-BE49-F238E27FC236}">
                <a16:creationId xmlns="" xmlns:a16="http://schemas.microsoft.com/office/drawing/2014/main" id="{3CB5FFC3-C941-DD55-DAC2-6D13A1BFE6A6}"/>
              </a:ext>
            </a:extLst>
          </p:cNvPr>
          <p:cNvSpPr>
            <a:spLocks noGrp="1"/>
          </p:cNvSpPr>
          <p:nvPr>
            <p:ph sz="quarter" idx="4"/>
          </p:nvPr>
        </p:nvSpPr>
        <p:spPr/>
        <p:txBody>
          <a:bodyPr>
            <a:normAutofit lnSpcReduction="10000"/>
          </a:bodyPr>
          <a:lstStyle/>
          <a:p>
            <a:pPr marL="0" indent="0">
              <a:buNone/>
            </a:pPr>
            <a:r>
              <a:rPr lang="en-US">
                <a:latin typeface="Roboto" panose="02000000000000000000" pitchFamily="2" charset="0"/>
                <a:ea typeface="Roboto" panose="02000000000000000000" pitchFamily="2" charset="0"/>
              </a:rPr>
              <a:t>Numerical or nominal characteristic of a </a:t>
            </a:r>
            <a:r>
              <a:rPr lang="en-US" b="1">
                <a:latin typeface="Roboto" panose="02000000000000000000" pitchFamily="2" charset="0"/>
                <a:ea typeface="Roboto" panose="02000000000000000000" pitchFamily="2" charset="0"/>
              </a:rPr>
              <a:t>sample</a:t>
            </a:r>
          </a:p>
          <a:p>
            <a:pPr marL="0" indent="0">
              <a:buNone/>
            </a:pPr>
            <a:endParaRPr lang="en-US">
              <a:latin typeface="Roboto" panose="02000000000000000000" pitchFamily="2" charset="0"/>
              <a:ea typeface="Roboto" panose="02000000000000000000" pitchFamily="2" charset="0"/>
            </a:endParaRPr>
          </a:p>
          <a:p>
            <a:pPr marL="0" indent="0">
              <a:buNone/>
            </a:pPr>
            <a:r>
              <a:rPr lang="en-US" sz="2200">
                <a:latin typeface="Roboto" panose="02000000000000000000" pitchFamily="2" charset="0"/>
                <a:ea typeface="Roboto" panose="02000000000000000000" pitchFamily="2" charset="0"/>
              </a:rPr>
              <a:t>e.g., mean reading readiness score of </a:t>
            </a:r>
            <a:r>
              <a:rPr lang="en-US" sz="2200" b="1">
                <a:latin typeface="Roboto" panose="02000000000000000000" pitchFamily="2" charset="0"/>
                <a:ea typeface="Roboto" panose="02000000000000000000" pitchFamily="2" charset="0"/>
              </a:rPr>
              <a:t>50</a:t>
            </a:r>
            <a:r>
              <a:rPr lang="en-US" sz="2200">
                <a:latin typeface="Roboto" panose="02000000000000000000" pitchFamily="2" charset="0"/>
                <a:ea typeface="Roboto" panose="02000000000000000000" pitchFamily="2" charset="0"/>
              </a:rPr>
              <a:t> first-grade students in the United States</a:t>
            </a:r>
          </a:p>
          <a:p>
            <a:pPr marL="0" indent="0">
              <a:buNone/>
            </a:pPr>
            <a:endParaRPr lang="en-US" sz="2200">
              <a:latin typeface="Roboto" panose="02000000000000000000" pitchFamily="2" charset="0"/>
              <a:ea typeface="Roboto" panose="02000000000000000000" pitchFamily="2" charset="0"/>
            </a:endParaRPr>
          </a:p>
          <a:p>
            <a:pPr marL="0" indent="0">
              <a:buNone/>
            </a:pPr>
            <a:r>
              <a:rPr lang="en-US" sz="2200">
                <a:latin typeface="Roboto" panose="02000000000000000000" pitchFamily="2" charset="0"/>
                <a:ea typeface="Roboto" panose="02000000000000000000" pitchFamily="2" charset="0"/>
              </a:rPr>
              <a:t>Statistics are used to </a:t>
            </a:r>
            <a:r>
              <a:rPr lang="en-US" sz="2200" i="1">
                <a:latin typeface="Roboto" panose="02000000000000000000" pitchFamily="2" charset="0"/>
                <a:ea typeface="Roboto" panose="02000000000000000000" pitchFamily="2" charset="0"/>
              </a:rPr>
              <a:t>estimate</a:t>
            </a:r>
            <a:r>
              <a:rPr lang="en-US" sz="2200">
                <a:latin typeface="Roboto" panose="02000000000000000000" pitchFamily="2" charset="0"/>
                <a:ea typeface="Roboto" panose="02000000000000000000" pitchFamily="2" charset="0"/>
              </a:rPr>
              <a:t> parameters and tend to differ from one sample to another</a:t>
            </a:r>
          </a:p>
        </p:txBody>
      </p:sp>
      <p:grpSp>
        <p:nvGrpSpPr>
          <p:cNvPr id="11" name="Group 10" title="Page 8">
            <a:extLst>
              <a:ext uri="{FF2B5EF4-FFF2-40B4-BE49-F238E27FC236}">
                <a16:creationId xmlns="" xmlns:a16="http://schemas.microsoft.com/office/drawing/2014/main" id="{98E30B3A-F5C7-B100-9B9B-C86414113FE9}"/>
              </a:ext>
            </a:extLst>
          </p:cNvPr>
          <p:cNvGrpSpPr/>
          <p:nvPr/>
        </p:nvGrpSpPr>
        <p:grpSpPr>
          <a:xfrm>
            <a:off x="11565404" y="6113574"/>
            <a:ext cx="626596" cy="744426"/>
            <a:chOff x="11565403" y="5993216"/>
            <a:chExt cx="626596" cy="744426"/>
          </a:xfrm>
        </p:grpSpPr>
        <p:pic>
          <p:nvPicPr>
            <p:cNvPr id="12" name="Picture 11" descr="Decorative">
              <a:extLst>
                <a:ext uri="{FF2B5EF4-FFF2-40B4-BE49-F238E27FC236}">
                  <a16:creationId xmlns="" xmlns:a16="http://schemas.microsoft.com/office/drawing/2014/main" id="{F74E0FED-AABE-D110-186D-0025FAAB104C}"/>
                </a:ext>
              </a:extLst>
            </p:cNvPr>
            <p:cNvPicPr>
              <a:picLocks noChangeAspect="1"/>
            </p:cNvPicPr>
            <p:nvPr/>
          </p:nvPicPr>
          <p:blipFill>
            <a:blip r:embed="rId2"/>
            <a:stretch>
              <a:fillRect/>
            </a:stretch>
          </p:blipFill>
          <p:spPr>
            <a:xfrm>
              <a:off x="11565406" y="5993216"/>
              <a:ext cx="626593" cy="744426"/>
            </a:xfrm>
            <a:prstGeom prst="rect">
              <a:avLst/>
            </a:prstGeom>
          </p:spPr>
        </p:pic>
        <p:pic>
          <p:nvPicPr>
            <p:cNvPr id="13" name="Graphic 12" descr="Open book outline">
              <a:extLst>
                <a:ext uri="{FF2B5EF4-FFF2-40B4-BE49-F238E27FC236}">
                  <a16:creationId xmlns="" xmlns:a16="http://schemas.microsoft.com/office/drawing/2014/main" id="{B585E812-DE23-C125-6A71-507C2D749CF6}"/>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11585099" y="5995823"/>
              <a:ext cx="587205" cy="587205"/>
            </a:xfrm>
            <a:prstGeom prst="rect">
              <a:avLst/>
            </a:prstGeom>
          </p:spPr>
        </p:pic>
        <p:sp>
          <p:nvSpPr>
            <p:cNvPr id="17" name="TextBox 16">
              <a:extLst>
                <a:ext uri="{FF2B5EF4-FFF2-40B4-BE49-F238E27FC236}">
                  <a16:creationId xmlns="" xmlns:a16="http://schemas.microsoft.com/office/drawing/2014/main" id="{D7EA205D-689A-B85C-8C57-E40B366CFEA5}"/>
                </a:ext>
              </a:extLst>
            </p:cNvPr>
            <p:cNvSpPr txBox="1"/>
            <p:nvPr/>
          </p:nvSpPr>
          <p:spPr>
            <a:xfrm>
              <a:off x="11565403" y="6491421"/>
              <a:ext cx="626595" cy="246221"/>
            </a:xfrm>
            <a:prstGeom prst="rect">
              <a:avLst/>
            </a:prstGeom>
            <a:noFill/>
          </p:spPr>
          <p:txBody>
            <a:bodyPr wrap="square" rtlCol="0">
              <a:spAutoFit/>
            </a:bodyPr>
            <a:lstStyle/>
            <a:p>
              <a:pPr algn="ctr"/>
              <a:r>
                <a:rPr lang="en-US" sz="1000">
                  <a:solidFill>
                    <a:schemeClr val="bg1"/>
                  </a:solidFill>
                  <a:latin typeface="Roboto" panose="02000000000000000000" pitchFamily="2" charset="0"/>
                  <a:ea typeface="Roboto" panose="02000000000000000000" pitchFamily="2" charset="0"/>
                </a:rPr>
                <a:t>8</a:t>
              </a:r>
            </a:p>
          </p:txBody>
        </p:sp>
      </p:grpSp>
      <p:cxnSp>
        <p:nvCxnSpPr>
          <p:cNvPr id="9" name="Straight Connector 8" descr="Decorative">
            <a:extLst>
              <a:ext uri="{FF2B5EF4-FFF2-40B4-BE49-F238E27FC236}">
                <a16:creationId xmlns="" xmlns:a16="http://schemas.microsoft.com/office/drawing/2014/main" id="{4BD588EA-4376-D890-CC64-010057C0EE9B}"/>
              </a:ext>
            </a:extLst>
          </p:cNvPr>
          <p:cNvCxnSpPr/>
          <p:nvPr/>
        </p:nvCxnSpPr>
        <p:spPr>
          <a:xfrm>
            <a:off x="5997575" y="1690688"/>
            <a:ext cx="0" cy="4654193"/>
          </a:xfrm>
          <a:prstGeom prst="line">
            <a:avLst/>
          </a:prstGeom>
          <a:ln w="38100">
            <a:solidFill>
              <a:srgbClr val="103C6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739500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7">
                                            <p:txEl>
                                              <p:pRg st="0" end="0"/>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
                                            <p:txEl>
                                              <p:pRg st="0" end="0"/>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8">
                                            <p:txEl>
                                              <p:pRg st="2" end="2"/>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5" grpId="0" build="p"/>
      <p:bldP spid="7" grpId="0" build="p"/>
      <p:bldP spid="8"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9EFBBAA-5CCB-A6F9-F027-606A195EA560}"/>
              </a:ext>
            </a:extLst>
          </p:cNvPr>
          <p:cNvSpPr>
            <a:spLocks noGrp="1"/>
          </p:cNvSpPr>
          <p:nvPr>
            <p:ph type="title"/>
          </p:nvPr>
        </p:nvSpPr>
        <p:spPr/>
        <p:txBody>
          <a:bodyPr/>
          <a:lstStyle/>
          <a:p>
            <a:r>
              <a:rPr lang="en-US" b="1" dirty="0">
                <a:solidFill>
                  <a:srgbClr val="103C63"/>
                </a:solidFill>
                <a:latin typeface="Roboto" panose="02000000000000000000" pitchFamily="2" charset="0"/>
                <a:ea typeface="Roboto" panose="02000000000000000000" pitchFamily="2" charset="0"/>
              </a:rPr>
              <a:t>Some additional </a:t>
            </a:r>
            <a:r>
              <a:rPr lang="en-US" b="1" dirty="0" smtClean="0">
                <a:solidFill>
                  <a:srgbClr val="103C63"/>
                </a:solidFill>
                <a:latin typeface="Roboto" panose="02000000000000000000" pitchFamily="2" charset="0"/>
                <a:ea typeface="Roboto" panose="02000000000000000000" pitchFamily="2" charset="0"/>
              </a:rPr>
              <a:t>terminology </a:t>
            </a:r>
            <a:r>
              <a:rPr lang="en-US" b="1" dirty="0" smtClean="0">
                <a:solidFill>
                  <a:schemeClr val="bg1"/>
                </a:solidFill>
                <a:latin typeface="Roboto" panose="02000000000000000000" pitchFamily="2" charset="0"/>
                <a:ea typeface="Roboto" panose="02000000000000000000" pitchFamily="2" charset="0"/>
              </a:rPr>
              <a:t>2</a:t>
            </a:r>
            <a:endParaRPr lang="en-US" b="1" dirty="0">
              <a:solidFill>
                <a:schemeClr val="bg1"/>
              </a:solidFill>
              <a:latin typeface="Roboto" panose="02000000000000000000" pitchFamily="2" charset="0"/>
              <a:ea typeface="Roboto" panose="02000000000000000000" pitchFamily="2" charset="0"/>
            </a:endParaRPr>
          </a:p>
        </p:txBody>
      </p:sp>
      <p:sp>
        <p:nvSpPr>
          <p:cNvPr id="4" name="Text Placeholder 3">
            <a:extLst>
              <a:ext uri="{FF2B5EF4-FFF2-40B4-BE49-F238E27FC236}">
                <a16:creationId xmlns="" xmlns:a16="http://schemas.microsoft.com/office/drawing/2014/main" id="{30D26F9B-1267-5EDD-4631-8E883620A9F3}"/>
              </a:ext>
            </a:extLst>
          </p:cNvPr>
          <p:cNvSpPr>
            <a:spLocks noGrp="1"/>
          </p:cNvSpPr>
          <p:nvPr>
            <p:ph type="body" idx="1"/>
          </p:nvPr>
        </p:nvSpPr>
        <p:spPr>
          <a:xfrm>
            <a:off x="827917" y="2348982"/>
            <a:ext cx="5157787" cy="823912"/>
          </a:xfrm>
        </p:spPr>
        <p:txBody>
          <a:bodyPr>
            <a:normAutofit/>
          </a:bodyPr>
          <a:lstStyle/>
          <a:p>
            <a:r>
              <a:rPr lang="en-US" sz="3200" dirty="0">
                <a:solidFill>
                  <a:srgbClr val="103C63"/>
                </a:solidFill>
                <a:latin typeface="Roboto" panose="02000000000000000000" pitchFamily="2" charset="0"/>
                <a:ea typeface="Roboto" panose="02000000000000000000" pitchFamily="2" charset="0"/>
              </a:rPr>
              <a:t>Quantitative variable</a:t>
            </a:r>
            <a:endParaRPr lang="en-US" sz="1800" dirty="0">
              <a:solidFill>
                <a:srgbClr val="103C63"/>
              </a:solidFill>
              <a:latin typeface="Roboto" panose="02000000000000000000" pitchFamily="2" charset="0"/>
              <a:ea typeface="Roboto" panose="02000000000000000000" pitchFamily="2" charset="0"/>
            </a:endParaRPr>
          </a:p>
        </p:txBody>
      </p:sp>
      <p:sp>
        <p:nvSpPr>
          <p:cNvPr id="5" name="Content Placeholder 4">
            <a:extLst>
              <a:ext uri="{FF2B5EF4-FFF2-40B4-BE49-F238E27FC236}">
                <a16:creationId xmlns="" xmlns:a16="http://schemas.microsoft.com/office/drawing/2014/main" id="{1CEB9834-BE6A-5387-BDB7-B7D7A8CF29EF}"/>
              </a:ext>
            </a:extLst>
          </p:cNvPr>
          <p:cNvSpPr>
            <a:spLocks noGrp="1"/>
          </p:cNvSpPr>
          <p:nvPr>
            <p:ph sz="half" idx="2"/>
          </p:nvPr>
        </p:nvSpPr>
        <p:spPr>
          <a:xfrm>
            <a:off x="827917" y="3172894"/>
            <a:ext cx="5157787" cy="877895"/>
          </a:xfrm>
        </p:spPr>
        <p:txBody>
          <a:bodyPr>
            <a:normAutofit/>
          </a:bodyPr>
          <a:lstStyle/>
          <a:p>
            <a:pPr marL="0" indent="0">
              <a:buNone/>
            </a:pPr>
            <a:r>
              <a:rPr lang="en-US" dirty="0">
                <a:latin typeface="Roboto" panose="02000000000000000000" pitchFamily="2" charset="0"/>
                <a:ea typeface="Roboto" panose="02000000000000000000" pitchFamily="2" charset="0"/>
              </a:rPr>
              <a:t>Variable whose scores indicate different </a:t>
            </a:r>
            <a:r>
              <a:rPr lang="en-US" i="1" dirty="0">
                <a:latin typeface="Roboto" panose="02000000000000000000" pitchFamily="2" charset="0"/>
                <a:ea typeface="Roboto" panose="02000000000000000000" pitchFamily="2" charset="0"/>
              </a:rPr>
              <a:t>amounts</a:t>
            </a:r>
            <a:endParaRPr lang="en-US" dirty="0">
              <a:latin typeface="Roboto" panose="02000000000000000000" pitchFamily="2" charset="0"/>
              <a:ea typeface="Roboto" panose="02000000000000000000" pitchFamily="2" charset="0"/>
            </a:endParaRPr>
          </a:p>
        </p:txBody>
      </p:sp>
      <p:sp>
        <p:nvSpPr>
          <p:cNvPr id="7" name="Text Placeholder 6">
            <a:extLst>
              <a:ext uri="{FF2B5EF4-FFF2-40B4-BE49-F238E27FC236}">
                <a16:creationId xmlns="" xmlns:a16="http://schemas.microsoft.com/office/drawing/2014/main" id="{0D93F135-0A63-8E1D-5FCD-20CA0B1883E4}"/>
              </a:ext>
            </a:extLst>
          </p:cNvPr>
          <p:cNvSpPr>
            <a:spLocks noGrp="1"/>
          </p:cNvSpPr>
          <p:nvPr>
            <p:ph type="body" sz="quarter" idx="3"/>
          </p:nvPr>
        </p:nvSpPr>
        <p:spPr>
          <a:xfrm>
            <a:off x="6149333" y="2348982"/>
            <a:ext cx="5183188" cy="823912"/>
          </a:xfrm>
        </p:spPr>
        <p:txBody>
          <a:bodyPr>
            <a:normAutofit/>
          </a:bodyPr>
          <a:lstStyle/>
          <a:p>
            <a:r>
              <a:rPr lang="en-US" sz="3200" dirty="0">
                <a:solidFill>
                  <a:srgbClr val="103C63"/>
                </a:solidFill>
                <a:latin typeface="Roboto" panose="02000000000000000000" pitchFamily="2" charset="0"/>
                <a:ea typeface="Roboto" panose="02000000000000000000" pitchFamily="2" charset="0"/>
              </a:rPr>
              <a:t>Categorical variable</a:t>
            </a:r>
          </a:p>
        </p:txBody>
      </p:sp>
      <p:sp>
        <p:nvSpPr>
          <p:cNvPr id="8" name="Content Placeholder 7">
            <a:extLst>
              <a:ext uri="{FF2B5EF4-FFF2-40B4-BE49-F238E27FC236}">
                <a16:creationId xmlns="" xmlns:a16="http://schemas.microsoft.com/office/drawing/2014/main" id="{3CB5FFC3-C941-DD55-DAC2-6D13A1BFE6A6}"/>
              </a:ext>
            </a:extLst>
          </p:cNvPr>
          <p:cNvSpPr>
            <a:spLocks noGrp="1"/>
          </p:cNvSpPr>
          <p:nvPr>
            <p:ph sz="quarter" idx="4"/>
          </p:nvPr>
        </p:nvSpPr>
        <p:spPr>
          <a:xfrm>
            <a:off x="6149333" y="3172894"/>
            <a:ext cx="5202877" cy="1408250"/>
          </a:xfrm>
        </p:spPr>
        <p:txBody>
          <a:bodyPr>
            <a:normAutofit/>
          </a:bodyPr>
          <a:lstStyle/>
          <a:p>
            <a:pPr marL="0" indent="0">
              <a:buNone/>
            </a:pPr>
            <a:r>
              <a:rPr lang="en-US" dirty="0">
                <a:latin typeface="Roboto" panose="02000000000000000000" pitchFamily="2" charset="0"/>
                <a:ea typeface="Roboto" panose="02000000000000000000" pitchFamily="2" charset="0"/>
              </a:rPr>
              <a:t>Variable whose scores differ in </a:t>
            </a:r>
            <a:r>
              <a:rPr lang="en-US" i="1" dirty="0">
                <a:latin typeface="Roboto" panose="02000000000000000000" pitchFamily="2" charset="0"/>
                <a:ea typeface="Roboto" panose="02000000000000000000" pitchFamily="2" charset="0"/>
              </a:rPr>
              <a:t>kind</a:t>
            </a:r>
            <a:r>
              <a:rPr lang="en-US" dirty="0">
                <a:latin typeface="Roboto" panose="02000000000000000000" pitchFamily="2" charset="0"/>
                <a:ea typeface="Roboto" panose="02000000000000000000" pitchFamily="2" charset="0"/>
              </a:rPr>
              <a:t>, not amount</a:t>
            </a:r>
            <a:r>
              <a:rPr lang="en-US" b="1" dirty="0">
                <a:latin typeface="Roboto" panose="02000000000000000000" pitchFamily="2" charset="0"/>
                <a:ea typeface="Roboto" panose="02000000000000000000" pitchFamily="2" charset="0"/>
              </a:rPr>
              <a:t> </a:t>
            </a:r>
            <a:r>
              <a:rPr lang="en-US" dirty="0">
                <a:latin typeface="Roboto" panose="02000000000000000000" pitchFamily="2" charset="0"/>
                <a:ea typeface="Roboto" panose="02000000000000000000" pitchFamily="2" charset="0"/>
              </a:rPr>
              <a:t>(e.g., eye color, political affiliation)</a:t>
            </a:r>
            <a:endParaRPr lang="en-US" sz="2200" dirty="0">
              <a:latin typeface="Roboto" panose="02000000000000000000" pitchFamily="2" charset="0"/>
              <a:ea typeface="Roboto" panose="02000000000000000000" pitchFamily="2" charset="0"/>
            </a:endParaRPr>
          </a:p>
        </p:txBody>
      </p:sp>
      <p:grpSp>
        <p:nvGrpSpPr>
          <p:cNvPr id="11" name="Group 10" title="Pages 8-10">
            <a:extLst>
              <a:ext uri="{FF2B5EF4-FFF2-40B4-BE49-F238E27FC236}">
                <a16:creationId xmlns="" xmlns:a16="http://schemas.microsoft.com/office/drawing/2014/main" id="{98E30B3A-F5C7-B100-9B9B-C86414113FE9}"/>
              </a:ext>
            </a:extLst>
          </p:cNvPr>
          <p:cNvGrpSpPr/>
          <p:nvPr/>
        </p:nvGrpSpPr>
        <p:grpSpPr>
          <a:xfrm>
            <a:off x="11565404" y="6113574"/>
            <a:ext cx="626596" cy="744426"/>
            <a:chOff x="11565403" y="5993216"/>
            <a:chExt cx="626596" cy="744426"/>
          </a:xfrm>
        </p:grpSpPr>
        <p:pic>
          <p:nvPicPr>
            <p:cNvPr id="12" name="Picture 11" descr="Decorative">
              <a:extLst>
                <a:ext uri="{FF2B5EF4-FFF2-40B4-BE49-F238E27FC236}">
                  <a16:creationId xmlns="" xmlns:a16="http://schemas.microsoft.com/office/drawing/2014/main" id="{F74E0FED-AABE-D110-186D-0025FAAB104C}"/>
                </a:ext>
              </a:extLst>
            </p:cNvPr>
            <p:cNvPicPr>
              <a:picLocks noChangeAspect="1"/>
            </p:cNvPicPr>
            <p:nvPr/>
          </p:nvPicPr>
          <p:blipFill>
            <a:blip r:embed="rId2"/>
            <a:stretch>
              <a:fillRect/>
            </a:stretch>
          </p:blipFill>
          <p:spPr>
            <a:xfrm>
              <a:off x="11565406" y="5993216"/>
              <a:ext cx="626593" cy="744426"/>
            </a:xfrm>
            <a:prstGeom prst="rect">
              <a:avLst/>
            </a:prstGeom>
          </p:spPr>
        </p:pic>
        <p:pic>
          <p:nvPicPr>
            <p:cNvPr id="13" name="Graphic 12" descr="Open book outline">
              <a:extLst>
                <a:ext uri="{FF2B5EF4-FFF2-40B4-BE49-F238E27FC236}">
                  <a16:creationId xmlns="" xmlns:a16="http://schemas.microsoft.com/office/drawing/2014/main" id="{B585E812-DE23-C125-6A71-507C2D749CF6}"/>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11585099" y="5995823"/>
              <a:ext cx="587205" cy="587205"/>
            </a:xfrm>
            <a:prstGeom prst="rect">
              <a:avLst/>
            </a:prstGeom>
          </p:spPr>
        </p:pic>
        <p:sp>
          <p:nvSpPr>
            <p:cNvPr id="17" name="TextBox 16">
              <a:extLst>
                <a:ext uri="{FF2B5EF4-FFF2-40B4-BE49-F238E27FC236}">
                  <a16:creationId xmlns="" xmlns:a16="http://schemas.microsoft.com/office/drawing/2014/main" id="{D7EA205D-689A-B85C-8C57-E40B366CFEA5}"/>
                </a:ext>
              </a:extLst>
            </p:cNvPr>
            <p:cNvSpPr txBox="1"/>
            <p:nvPr/>
          </p:nvSpPr>
          <p:spPr>
            <a:xfrm>
              <a:off x="11565403" y="6491421"/>
              <a:ext cx="626595" cy="246221"/>
            </a:xfrm>
            <a:prstGeom prst="rect">
              <a:avLst/>
            </a:prstGeom>
            <a:noFill/>
          </p:spPr>
          <p:txBody>
            <a:bodyPr wrap="square" rtlCol="0">
              <a:spAutoFit/>
            </a:bodyPr>
            <a:lstStyle/>
            <a:p>
              <a:pPr algn="ctr"/>
              <a:r>
                <a:rPr lang="en-US" sz="1000">
                  <a:solidFill>
                    <a:schemeClr val="bg1"/>
                  </a:solidFill>
                  <a:latin typeface="Roboto" panose="02000000000000000000" pitchFamily="2" charset="0"/>
                  <a:ea typeface="Roboto" panose="02000000000000000000" pitchFamily="2" charset="0"/>
                </a:rPr>
                <a:t>8-10</a:t>
              </a:r>
            </a:p>
          </p:txBody>
        </p:sp>
      </p:grpSp>
      <p:cxnSp>
        <p:nvCxnSpPr>
          <p:cNvPr id="6" name="Straight Connector 5" descr="Decorative">
            <a:extLst>
              <a:ext uri="{FF2B5EF4-FFF2-40B4-BE49-F238E27FC236}">
                <a16:creationId xmlns="" xmlns:a16="http://schemas.microsoft.com/office/drawing/2014/main" id="{9241EEBD-7B88-FB14-9CCE-14515DB123DA}"/>
              </a:ext>
            </a:extLst>
          </p:cNvPr>
          <p:cNvCxnSpPr/>
          <p:nvPr/>
        </p:nvCxnSpPr>
        <p:spPr>
          <a:xfrm>
            <a:off x="931770" y="2547991"/>
            <a:ext cx="10420440" cy="0"/>
          </a:xfrm>
          <a:prstGeom prst="line">
            <a:avLst/>
          </a:prstGeom>
          <a:ln w="38100">
            <a:solidFill>
              <a:srgbClr val="103C63"/>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 xmlns:a16="http://schemas.microsoft.com/office/drawing/2014/main" id="{7DD22950-126D-1467-2BFD-68A5D4ED087F}"/>
              </a:ext>
            </a:extLst>
          </p:cNvPr>
          <p:cNvSpPr txBox="1"/>
          <p:nvPr/>
        </p:nvSpPr>
        <p:spPr>
          <a:xfrm>
            <a:off x="836611" y="1468329"/>
            <a:ext cx="10515599" cy="1015663"/>
          </a:xfrm>
          <a:prstGeom prst="rect">
            <a:avLst/>
          </a:prstGeom>
          <a:noFill/>
        </p:spPr>
        <p:txBody>
          <a:bodyPr wrap="square">
            <a:spAutoFit/>
          </a:bodyPr>
          <a:lstStyle/>
          <a:p>
            <a:pPr marL="0" indent="0">
              <a:buNone/>
            </a:pPr>
            <a:r>
              <a:rPr lang="en-US" sz="3200" b="1" dirty="0">
                <a:solidFill>
                  <a:srgbClr val="103C63"/>
                </a:solidFill>
                <a:latin typeface="Roboto" panose="02000000000000000000" pitchFamily="2" charset="0"/>
                <a:ea typeface="Roboto" panose="02000000000000000000" pitchFamily="2" charset="0"/>
              </a:rPr>
              <a:t>Variables</a:t>
            </a:r>
            <a:r>
              <a:rPr lang="en-US" sz="2800" b="1" dirty="0">
                <a:solidFill>
                  <a:srgbClr val="103C63"/>
                </a:solidFill>
                <a:latin typeface="Roboto" panose="02000000000000000000" pitchFamily="2" charset="0"/>
                <a:ea typeface="Roboto" panose="02000000000000000000" pitchFamily="2" charset="0"/>
              </a:rPr>
              <a:t>:</a:t>
            </a:r>
            <a:r>
              <a:rPr lang="en-US" sz="2800" b="1" dirty="0">
                <a:latin typeface="Roboto" panose="02000000000000000000" pitchFamily="2" charset="0"/>
                <a:ea typeface="Roboto" panose="02000000000000000000" pitchFamily="2" charset="0"/>
              </a:rPr>
              <a:t> </a:t>
            </a:r>
            <a:r>
              <a:rPr lang="en-US" sz="2800" dirty="0">
                <a:latin typeface="Roboto" panose="02000000000000000000" pitchFamily="2" charset="0"/>
                <a:ea typeface="Roboto" panose="02000000000000000000" pitchFamily="2" charset="0"/>
              </a:rPr>
              <a:t>Something that exists in more than one amount or in more than one form</a:t>
            </a:r>
          </a:p>
        </p:txBody>
      </p:sp>
      <p:cxnSp>
        <p:nvCxnSpPr>
          <p:cNvPr id="14" name="Straight Connector 13" descr="Decorative">
            <a:extLst>
              <a:ext uri="{FF2B5EF4-FFF2-40B4-BE49-F238E27FC236}">
                <a16:creationId xmlns="" xmlns:a16="http://schemas.microsoft.com/office/drawing/2014/main" id="{14E89F32-A1E3-9D09-8BF4-8506DF6DF1D7}"/>
              </a:ext>
            </a:extLst>
          </p:cNvPr>
          <p:cNvCxnSpPr>
            <a:cxnSpLocks/>
          </p:cNvCxnSpPr>
          <p:nvPr/>
        </p:nvCxnSpPr>
        <p:spPr>
          <a:xfrm>
            <a:off x="5997575" y="2558265"/>
            <a:ext cx="0" cy="4187305"/>
          </a:xfrm>
          <a:prstGeom prst="line">
            <a:avLst/>
          </a:prstGeom>
          <a:ln w="38100">
            <a:solidFill>
              <a:srgbClr val="103C63"/>
            </a:solidFill>
          </a:ln>
        </p:spPr>
        <p:style>
          <a:lnRef idx="1">
            <a:schemeClr val="accent1"/>
          </a:lnRef>
          <a:fillRef idx="0">
            <a:schemeClr val="accent1"/>
          </a:fillRef>
          <a:effectRef idx="0">
            <a:schemeClr val="accent1"/>
          </a:effectRef>
          <a:fontRef idx="minor">
            <a:schemeClr val="tx1"/>
          </a:fontRef>
        </p:style>
      </p:cxnSp>
      <p:sp>
        <p:nvSpPr>
          <p:cNvPr id="3" name="Content Placeholder 4">
            <a:extLst>
              <a:ext uri="{FF2B5EF4-FFF2-40B4-BE49-F238E27FC236}">
                <a16:creationId xmlns="" xmlns:a16="http://schemas.microsoft.com/office/drawing/2014/main" id="{8E92B694-ACA5-67E5-5D47-971486FC15F6}"/>
              </a:ext>
            </a:extLst>
          </p:cNvPr>
          <p:cNvSpPr txBox="1">
            <a:spLocks/>
          </p:cNvSpPr>
          <p:nvPr/>
        </p:nvSpPr>
        <p:spPr>
          <a:xfrm>
            <a:off x="827917" y="4271280"/>
            <a:ext cx="5157787" cy="2474290"/>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000" b="1" dirty="0">
                <a:solidFill>
                  <a:srgbClr val="103C63"/>
                </a:solidFill>
                <a:latin typeface="Roboto" panose="02000000000000000000" pitchFamily="2" charset="0"/>
                <a:ea typeface="Roboto" panose="02000000000000000000" pitchFamily="2" charset="0"/>
              </a:rPr>
              <a:t>Continuous variable:</a:t>
            </a:r>
            <a:r>
              <a:rPr lang="en-US" sz="2000" dirty="0">
                <a:latin typeface="Roboto" panose="02000000000000000000" pitchFamily="2" charset="0"/>
                <a:ea typeface="Roboto" panose="02000000000000000000" pitchFamily="2" charset="0"/>
              </a:rPr>
              <a:t> A quantitative variable whose scores can be any amount (e.g., memory)</a:t>
            </a:r>
          </a:p>
          <a:p>
            <a:pPr marL="0" indent="0">
              <a:buFont typeface="Arial" panose="020B0604020202020204" pitchFamily="34" charset="0"/>
              <a:buNone/>
            </a:pPr>
            <a:endParaRPr lang="en-US" sz="2000" dirty="0">
              <a:latin typeface="Roboto" panose="02000000000000000000" pitchFamily="2" charset="0"/>
              <a:ea typeface="Roboto" panose="02000000000000000000" pitchFamily="2" charset="0"/>
            </a:endParaRPr>
          </a:p>
          <a:p>
            <a:pPr marL="0" indent="0">
              <a:buFont typeface="Arial" panose="020B0604020202020204" pitchFamily="34" charset="0"/>
              <a:buNone/>
            </a:pPr>
            <a:r>
              <a:rPr lang="en-US" sz="2000" b="1" dirty="0">
                <a:solidFill>
                  <a:srgbClr val="103C63"/>
                </a:solidFill>
                <a:latin typeface="Roboto" panose="02000000000000000000" pitchFamily="2" charset="0"/>
                <a:ea typeface="Roboto" panose="02000000000000000000" pitchFamily="2" charset="0"/>
              </a:rPr>
              <a:t>Discrete variable:</a:t>
            </a:r>
            <a:r>
              <a:rPr lang="en-US" sz="2000" dirty="0">
                <a:latin typeface="Roboto" panose="02000000000000000000" pitchFamily="2" charset="0"/>
                <a:ea typeface="Roboto" panose="02000000000000000000" pitchFamily="2" charset="0"/>
              </a:rPr>
              <a:t> A quantitative variable for which intermediate values between scores are not meaningful (e.g., number of siblings)</a:t>
            </a:r>
            <a:endParaRPr lang="en-US" sz="2000" b="1" dirty="0">
              <a:latin typeface="Roboto" panose="02000000000000000000" pitchFamily="2" charset="0"/>
              <a:ea typeface="Roboto" panose="02000000000000000000" pitchFamily="2" charset="0"/>
            </a:endParaRPr>
          </a:p>
        </p:txBody>
      </p:sp>
      <p:sp>
        <p:nvSpPr>
          <p:cNvPr id="9" name="Content Placeholder 7">
            <a:extLst>
              <a:ext uri="{FF2B5EF4-FFF2-40B4-BE49-F238E27FC236}">
                <a16:creationId xmlns="" xmlns:a16="http://schemas.microsoft.com/office/drawing/2014/main" id="{55F14536-ACB7-FB8D-4FAC-DFF191044B0E}"/>
              </a:ext>
            </a:extLst>
          </p:cNvPr>
          <p:cNvSpPr txBox="1">
            <a:spLocks/>
          </p:cNvSpPr>
          <p:nvPr/>
        </p:nvSpPr>
        <p:spPr>
          <a:xfrm>
            <a:off x="6149333" y="4651917"/>
            <a:ext cx="5202877" cy="68890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000" dirty="0">
                <a:latin typeface="Roboto" panose="02000000000000000000" pitchFamily="2" charset="0"/>
                <a:ea typeface="Roboto" panose="02000000000000000000" pitchFamily="2" charset="0"/>
              </a:rPr>
              <a:t>Also known as </a:t>
            </a:r>
            <a:r>
              <a:rPr lang="en-US" sz="2000" b="1" dirty="0">
                <a:solidFill>
                  <a:srgbClr val="103C63"/>
                </a:solidFill>
                <a:latin typeface="Roboto" panose="02000000000000000000" pitchFamily="2" charset="0"/>
                <a:ea typeface="Roboto" panose="02000000000000000000" pitchFamily="2" charset="0"/>
              </a:rPr>
              <a:t>Qualitative variable</a:t>
            </a:r>
            <a:endParaRPr lang="en-US" sz="2200" dirty="0">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311977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xEl>
                                              <p:pRg st="0" end="0"/>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xEl>
                                              <p:pRg st="0" end="0"/>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5" grpId="0" build="p"/>
      <p:bldP spid="7" grpId="0" build="p"/>
      <p:bldP spid="8" grpId="0" build="p"/>
      <p:bldP spid="3" grpId="0" build="p"/>
      <p:bldP spid="9"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1937</TotalTime>
  <Words>1594</Words>
  <Application>Microsoft Office PowerPoint</Application>
  <PresentationFormat>Custom</PresentationFormat>
  <Paragraphs>222</Paragraphs>
  <Slides>22</Slides>
  <Notes>0</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Office Theme</vt:lpstr>
      <vt:lpstr>Chapter 1</vt:lpstr>
      <vt:lpstr>Objectives for Chapter 1</vt:lpstr>
      <vt:lpstr>Our Textbook </vt:lpstr>
      <vt:lpstr>But, I’m not a hiker!</vt:lpstr>
      <vt:lpstr>Descriptive vs. inferential statistics</vt:lpstr>
      <vt:lpstr>Populations vs. samples</vt:lpstr>
      <vt:lpstr>Null hypothesis significance testing</vt:lpstr>
      <vt:lpstr>Some additional terminology</vt:lpstr>
      <vt:lpstr>Some additional terminology 2</vt:lpstr>
      <vt:lpstr>Some additional terminology 3</vt:lpstr>
      <vt:lpstr>Test your understanding:  Foundational terminology in statistics</vt:lpstr>
      <vt:lpstr>Scales of measurement</vt:lpstr>
      <vt:lpstr>Scales of measurement 2</vt:lpstr>
      <vt:lpstr>Scales of measurement 3</vt:lpstr>
      <vt:lpstr>Who cares about scales of measurement?</vt:lpstr>
      <vt:lpstr>Test your understanding:  Scales of measurement</vt:lpstr>
      <vt:lpstr>Statistics and research design</vt:lpstr>
      <vt:lpstr>Types of research designs and variables</vt:lpstr>
      <vt:lpstr>Test your understanding:  Types of research designs and variables</vt:lpstr>
      <vt:lpstr>Test your understanding:  Types of research designs and variables 2</vt:lpstr>
      <vt:lpstr>Statistics and philosophy</vt:lpstr>
      <vt:lpstr>What you will learn on our journey</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1</dc:title>
  <dc:creator>Kennedy, Lindsay</dc:creator>
  <cp:lastModifiedBy>Marc Sestir</cp:lastModifiedBy>
  <cp:revision>9</cp:revision>
  <dcterms:created xsi:type="dcterms:W3CDTF">2023-05-11T15:16:38Z</dcterms:created>
  <dcterms:modified xsi:type="dcterms:W3CDTF">2026-07-21T20:34:28Z</dcterms:modified>
</cp:coreProperties>
</file>